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Poppins Bold" charset="1" panose="00000800000000000000"/>
      <p:regular r:id="rId15"/>
    </p:embeddedFont>
    <p:embeddedFont>
      <p:font typeface="Open Sans" charset="1" panose="00000000000000000000"/>
      <p:regular r:id="rId16"/>
    </p:embeddedFont>
    <p:embeddedFont>
      <p:font typeface="Canva Sans" charset="1" panose="020B0503030501040103"/>
      <p:regular r:id="rId17"/>
    </p:embeddedFont>
    <p:embeddedFont>
      <p:font typeface="Open Sans Bold"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 Id="rId4"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2.pn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7259300" y="0"/>
            <a:ext cx="1028700" cy="102870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6750269" y="1835433"/>
            <a:ext cx="9909245" cy="2209458"/>
          </a:xfrm>
          <a:prstGeom prst="rect">
            <a:avLst/>
          </a:prstGeom>
        </p:spPr>
        <p:txBody>
          <a:bodyPr anchor="t" rtlCol="false" tIns="0" lIns="0" bIns="0" rIns="0">
            <a:spAutoFit/>
          </a:bodyPr>
          <a:lstStyle/>
          <a:p>
            <a:pPr algn="r">
              <a:lnSpc>
                <a:spcPts val="8688"/>
              </a:lnSpc>
              <a:spcBef>
                <a:spcPct val="0"/>
              </a:spcBef>
            </a:pPr>
            <a:r>
              <a:rPr lang="en-US" b="true" sz="6206">
                <a:solidFill>
                  <a:srgbClr val="FFFFFF"/>
                </a:solidFill>
                <a:latin typeface="Poppins Bold"/>
                <a:ea typeface="Poppins Bold"/>
                <a:cs typeface="Poppins Bold"/>
                <a:sym typeface="Poppins Bold"/>
              </a:rPr>
              <a:t>Artificial fertilizers in the modern food industry</a:t>
            </a:r>
          </a:p>
        </p:txBody>
      </p:sp>
      <p:sp>
        <p:nvSpPr>
          <p:cNvPr name="Freeform 7" id="7"/>
          <p:cNvSpPr/>
          <p:nvPr/>
        </p:nvSpPr>
        <p:spPr>
          <a:xfrm flipH="false" flipV="false" rot="-5245228">
            <a:off x="6471082" y="1581552"/>
            <a:ext cx="980078" cy="1285348"/>
          </a:xfrm>
          <a:custGeom>
            <a:avLst/>
            <a:gdLst/>
            <a:ahLst/>
            <a:cxnLst/>
            <a:rect r="r" b="b" t="t" l="l"/>
            <a:pathLst>
              <a:path h="1285348" w="980078">
                <a:moveTo>
                  <a:pt x="0" y="0"/>
                </a:moveTo>
                <a:lnTo>
                  <a:pt x="980078" y="0"/>
                </a:lnTo>
                <a:lnTo>
                  <a:pt x="980078" y="1285348"/>
                </a:lnTo>
                <a:lnTo>
                  <a:pt x="0" y="1285348"/>
                </a:lnTo>
                <a:lnTo>
                  <a:pt x="0" y="0"/>
                </a:lnTo>
                <a:close/>
              </a:path>
            </a:pathLst>
          </a:custGeom>
          <a:blipFill>
            <a:blip r:embed="rId3"/>
            <a:stretch>
              <a:fillRect l="0" t="0" r="0" b="0"/>
            </a:stretch>
          </a:blipFill>
        </p:spPr>
      </p:sp>
      <p:sp>
        <p:nvSpPr>
          <p:cNvPr name="TextBox 8" id="8"/>
          <p:cNvSpPr txBox="true"/>
          <p:nvPr/>
        </p:nvSpPr>
        <p:spPr>
          <a:xfrm rot="0">
            <a:off x="155099" y="62322"/>
            <a:ext cx="5716391" cy="932060"/>
          </a:xfrm>
          <a:prstGeom prst="rect">
            <a:avLst/>
          </a:prstGeom>
        </p:spPr>
        <p:txBody>
          <a:bodyPr anchor="t" rtlCol="false" tIns="0" lIns="0" bIns="0" rIns="0">
            <a:spAutoFit/>
          </a:bodyPr>
          <a:lstStyle/>
          <a:p>
            <a:pPr algn="l">
              <a:lnSpc>
                <a:spcPts val="2524"/>
              </a:lnSpc>
            </a:pPr>
            <a:r>
              <a:rPr lang="en-US" sz="1803">
                <a:solidFill>
                  <a:srgbClr val="FFFFFF"/>
                </a:solidFill>
                <a:latin typeface="Open Sans"/>
                <a:ea typeface="Open Sans"/>
                <a:cs typeface="Open Sans"/>
                <a:sym typeface="Open Sans"/>
              </a:rPr>
              <a:t>Student’s names: Fanni Mikus, Daniel Szalai</a:t>
            </a:r>
          </a:p>
          <a:p>
            <a:pPr algn="l">
              <a:lnSpc>
                <a:spcPts val="2524"/>
              </a:lnSpc>
            </a:pPr>
            <a:r>
              <a:rPr lang="en-US" sz="1803">
                <a:solidFill>
                  <a:srgbClr val="FFFFFF"/>
                </a:solidFill>
                <a:latin typeface="Open Sans"/>
                <a:ea typeface="Open Sans"/>
                <a:cs typeface="Open Sans"/>
                <a:sym typeface="Open Sans"/>
              </a:rPr>
              <a:t>School: Szinyei Merse Pal High School</a:t>
            </a:r>
          </a:p>
          <a:p>
            <a:pPr algn="l">
              <a:lnSpc>
                <a:spcPts val="2524"/>
              </a:lnSpc>
              <a:spcBef>
                <a:spcPct val="0"/>
              </a:spcBef>
            </a:pPr>
          </a:p>
        </p:txBody>
      </p:sp>
      <p:sp>
        <p:nvSpPr>
          <p:cNvPr name="AutoShape 9" id="9"/>
          <p:cNvSpPr/>
          <p:nvPr/>
        </p:nvSpPr>
        <p:spPr>
          <a:xfrm>
            <a:off x="16669038" y="4171949"/>
            <a:ext cx="0" cy="971551"/>
          </a:xfrm>
          <a:prstGeom prst="line">
            <a:avLst/>
          </a:prstGeom>
          <a:ln cap="flat" w="19050">
            <a:solidFill>
              <a:srgbClr val="FFFFFF"/>
            </a:solidFill>
            <a:prstDash val="solid"/>
            <a:headEnd type="none" len="sm" w="sm"/>
            <a:tailEnd type="none" len="sm" w="sm"/>
          </a:ln>
        </p:spPr>
      </p:sp>
      <p:sp>
        <p:nvSpPr>
          <p:cNvPr name="TextBox 10" id="10"/>
          <p:cNvSpPr txBox="true"/>
          <p:nvPr/>
        </p:nvSpPr>
        <p:spPr>
          <a:xfrm rot="0">
            <a:off x="10080362" y="4262878"/>
            <a:ext cx="6430825" cy="751592"/>
          </a:xfrm>
          <a:prstGeom prst="rect">
            <a:avLst/>
          </a:prstGeom>
        </p:spPr>
        <p:txBody>
          <a:bodyPr anchor="t" rtlCol="false" tIns="0" lIns="0" bIns="0" rIns="0">
            <a:spAutoFit/>
          </a:bodyPr>
          <a:lstStyle/>
          <a:p>
            <a:pPr algn="r">
              <a:lnSpc>
                <a:spcPts val="3084"/>
              </a:lnSpc>
              <a:spcBef>
                <a:spcPct val="0"/>
              </a:spcBef>
            </a:pPr>
            <a:r>
              <a:rPr lang="en-US" sz="2203">
                <a:solidFill>
                  <a:srgbClr val="FFFFFF"/>
                </a:solidFill>
                <a:latin typeface="Canva Sans"/>
                <a:ea typeface="Canva Sans"/>
                <a:cs typeface="Canva Sans"/>
                <a:sym typeface="Canva Sans"/>
              </a:rPr>
              <a:t>The effects of Cu II-ions on the germination of radish and white mustard seeds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259300" y="0"/>
            <a:ext cx="1028700" cy="10287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9583" y="1028700"/>
            <a:ext cx="6374982" cy="5891364"/>
            <a:chOff x="0" y="0"/>
            <a:chExt cx="8499977" cy="7855152"/>
          </a:xfrm>
        </p:grpSpPr>
        <p:pic>
          <p:nvPicPr>
            <p:cNvPr name="Picture 6" id="6"/>
            <p:cNvPicPr>
              <a:picLocks noChangeAspect="true"/>
            </p:cNvPicPr>
            <p:nvPr/>
          </p:nvPicPr>
          <p:blipFill>
            <a:blip r:embed="rId2"/>
            <a:srcRect l="9470" t="0" r="9470" b="0"/>
            <a:stretch>
              <a:fillRect/>
            </a:stretch>
          </p:blipFill>
          <p:spPr>
            <a:xfrm flipH="false" flipV="false">
              <a:off x="0" y="0"/>
              <a:ext cx="8499977" cy="7855152"/>
            </a:xfrm>
            <a:prstGeom prst="rect">
              <a:avLst/>
            </a:prstGeom>
          </p:spPr>
        </p:pic>
      </p:grpSp>
      <p:grpSp>
        <p:nvGrpSpPr>
          <p:cNvPr name="Group 7" id="7"/>
          <p:cNvGrpSpPr/>
          <p:nvPr/>
        </p:nvGrpSpPr>
        <p:grpSpPr>
          <a:xfrm rot="0">
            <a:off x="7793808" y="5143500"/>
            <a:ext cx="9465492" cy="4114800"/>
            <a:chOff x="0" y="0"/>
            <a:chExt cx="12620655" cy="5486400"/>
          </a:xfrm>
        </p:grpSpPr>
        <p:pic>
          <p:nvPicPr>
            <p:cNvPr name="Picture 8" id="8"/>
            <p:cNvPicPr>
              <a:picLocks noChangeAspect="true"/>
            </p:cNvPicPr>
            <p:nvPr/>
          </p:nvPicPr>
          <p:blipFill>
            <a:blip r:embed="rId3"/>
            <a:srcRect l="0" t="17336" r="0" b="17336"/>
            <a:stretch>
              <a:fillRect/>
            </a:stretch>
          </p:blipFill>
          <p:spPr>
            <a:xfrm flipH="false" flipV="false">
              <a:off x="0" y="0"/>
              <a:ext cx="12620655" cy="5486400"/>
            </a:xfrm>
            <a:prstGeom prst="rect">
              <a:avLst/>
            </a:prstGeom>
          </p:spPr>
        </p:pic>
      </p:grpSp>
      <p:sp>
        <p:nvSpPr>
          <p:cNvPr name="TextBox 9" id="9"/>
          <p:cNvSpPr txBox="true"/>
          <p:nvPr/>
        </p:nvSpPr>
        <p:spPr>
          <a:xfrm rot="0">
            <a:off x="529585" y="7814094"/>
            <a:ext cx="6394696" cy="1248880"/>
          </a:xfrm>
          <a:prstGeom prst="rect">
            <a:avLst/>
          </a:prstGeom>
        </p:spPr>
        <p:txBody>
          <a:bodyPr anchor="t" rtlCol="false" tIns="0" lIns="0" bIns="0" rIns="0">
            <a:spAutoFit/>
          </a:bodyPr>
          <a:lstStyle/>
          <a:p>
            <a:pPr algn="l">
              <a:lnSpc>
                <a:spcPts val="4810"/>
              </a:lnSpc>
            </a:pPr>
            <a:r>
              <a:rPr lang="en-US" sz="3758" b="true">
                <a:solidFill>
                  <a:srgbClr val="30211C"/>
                </a:solidFill>
                <a:latin typeface="Poppins Bold"/>
                <a:ea typeface="Poppins Bold"/>
                <a:cs typeface="Poppins Bold"/>
                <a:sym typeface="Poppins Bold"/>
              </a:rPr>
              <a:t>Heavy metals and environmental pollution</a:t>
            </a:r>
          </a:p>
        </p:txBody>
      </p:sp>
      <p:sp>
        <p:nvSpPr>
          <p:cNvPr name="Freeform 10" id="10"/>
          <p:cNvSpPr/>
          <p:nvPr/>
        </p:nvSpPr>
        <p:spPr>
          <a:xfrm flipH="false" flipV="false" rot="-4209738">
            <a:off x="327255" y="7522789"/>
            <a:ext cx="545920" cy="715960"/>
          </a:xfrm>
          <a:custGeom>
            <a:avLst/>
            <a:gdLst/>
            <a:ahLst/>
            <a:cxnLst/>
            <a:rect r="r" b="b" t="t" l="l"/>
            <a:pathLst>
              <a:path h="715960" w="545920">
                <a:moveTo>
                  <a:pt x="0" y="0"/>
                </a:moveTo>
                <a:lnTo>
                  <a:pt x="545920" y="0"/>
                </a:lnTo>
                <a:lnTo>
                  <a:pt x="545920" y="715960"/>
                </a:lnTo>
                <a:lnTo>
                  <a:pt x="0" y="715960"/>
                </a:lnTo>
                <a:lnTo>
                  <a:pt x="0" y="0"/>
                </a:lnTo>
                <a:close/>
              </a:path>
            </a:pathLst>
          </a:custGeom>
          <a:blipFill>
            <a:blip r:embed="rId4"/>
            <a:stretch>
              <a:fillRect l="0" t="0" r="0" b="0"/>
            </a:stretch>
          </a:blipFill>
        </p:spPr>
      </p:sp>
      <p:sp>
        <p:nvSpPr>
          <p:cNvPr name="TextBox 11" id="11"/>
          <p:cNvSpPr txBox="true"/>
          <p:nvPr/>
        </p:nvSpPr>
        <p:spPr>
          <a:xfrm rot="0">
            <a:off x="7793808" y="2237657"/>
            <a:ext cx="8840197" cy="1736725"/>
          </a:xfrm>
          <a:prstGeom prst="rect">
            <a:avLst/>
          </a:prstGeom>
        </p:spPr>
        <p:txBody>
          <a:bodyPr anchor="t" rtlCol="false" tIns="0" lIns="0" bIns="0" rIns="0">
            <a:spAutoFit/>
          </a:bodyPr>
          <a:lstStyle/>
          <a:p>
            <a:pPr algn="l">
              <a:lnSpc>
                <a:spcPts val="3499"/>
              </a:lnSpc>
              <a:spcBef>
                <a:spcPct val="0"/>
              </a:spcBef>
            </a:pPr>
            <a:r>
              <a:rPr lang="en-US" sz="2499">
                <a:solidFill>
                  <a:srgbClr val="1F2020"/>
                </a:solidFill>
                <a:latin typeface="Open Sans"/>
                <a:ea typeface="Open Sans"/>
                <a:cs typeface="Open Sans"/>
                <a:sym typeface="Open Sans"/>
              </a:rPr>
              <a:t>Heavy metal pollution, like copper in soil, harms plant growth and food safety. While copper is essential in small amounts, high concentrations can be toxic, affecting seed germination and nutrient uptake.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259300" y="0"/>
            <a:ext cx="1028700" cy="10287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9029700" y="1028700"/>
            <a:ext cx="8229600" cy="8229600"/>
            <a:chOff x="0" y="0"/>
            <a:chExt cx="10972800" cy="10972800"/>
          </a:xfrm>
        </p:grpSpPr>
        <p:pic>
          <p:nvPicPr>
            <p:cNvPr name="Picture 6" id="6"/>
            <p:cNvPicPr>
              <a:picLocks noChangeAspect="true"/>
            </p:cNvPicPr>
            <p:nvPr/>
          </p:nvPicPr>
          <p:blipFill>
            <a:blip r:embed="rId2"/>
            <a:srcRect l="0" t="12500" r="0" b="12499"/>
            <a:stretch>
              <a:fillRect/>
            </a:stretch>
          </p:blipFill>
          <p:spPr>
            <a:xfrm flipH="false" flipV="false">
              <a:off x="0" y="0"/>
              <a:ext cx="10972800" cy="10972800"/>
            </a:xfrm>
            <a:prstGeom prst="rect">
              <a:avLst/>
            </a:prstGeom>
          </p:spPr>
        </p:pic>
      </p:grpSp>
      <p:sp>
        <p:nvSpPr>
          <p:cNvPr name="TextBox 7" id="7"/>
          <p:cNvSpPr txBox="true"/>
          <p:nvPr/>
        </p:nvSpPr>
        <p:spPr>
          <a:xfrm rot="0">
            <a:off x="1028700" y="2601339"/>
            <a:ext cx="6526712" cy="745871"/>
          </a:xfrm>
          <a:prstGeom prst="rect">
            <a:avLst/>
          </a:prstGeom>
        </p:spPr>
        <p:txBody>
          <a:bodyPr anchor="t" rtlCol="false" tIns="0" lIns="0" bIns="0" rIns="0">
            <a:spAutoFit/>
          </a:bodyPr>
          <a:lstStyle/>
          <a:p>
            <a:pPr algn="l">
              <a:lnSpc>
                <a:spcPts val="5632"/>
              </a:lnSpc>
            </a:pPr>
            <a:r>
              <a:rPr lang="en-US" sz="4400" b="true">
                <a:solidFill>
                  <a:srgbClr val="30211C"/>
                </a:solidFill>
                <a:latin typeface="Poppins Bold"/>
                <a:ea typeface="Poppins Bold"/>
                <a:cs typeface="Poppins Bold"/>
                <a:sym typeface="Poppins Bold"/>
              </a:rPr>
              <a:t>Our project:</a:t>
            </a:r>
          </a:p>
        </p:txBody>
      </p:sp>
      <p:sp>
        <p:nvSpPr>
          <p:cNvPr name="Freeform 8" id="8"/>
          <p:cNvSpPr/>
          <p:nvPr/>
        </p:nvSpPr>
        <p:spPr>
          <a:xfrm flipH="false" flipV="false" rot="-5764007">
            <a:off x="817866" y="1067572"/>
            <a:ext cx="1047187" cy="1373360"/>
          </a:xfrm>
          <a:custGeom>
            <a:avLst/>
            <a:gdLst/>
            <a:ahLst/>
            <a:cxnLst/>
            <a:rect r="r" b="b" t="t" l="l"/>
            <a:pathLst>
              <a:path h="1373360" w="1047187">
                <a:moveTo>
                  <a:pt x="0" y="0"/>
                </a:moveTo>
                <a:lnTo>
                  <a:pt x="1047187" y="0"/>
                </a:lnTo>
                <a:lnTo>
                  <a:pt x="1047187" y="1373360"/>
                </a:lnTo>
                <a:lnTo>
                  <a:pt x="0" y="1373360"/>
                </a:lnTo>
                <a:lnTo>
                  <a:pt x="0" y="0"/>
                </a:lnTo>
                <a:close/>
              </a:path>
            </a:pathLst>
          </a:custGeom>
          <a:blipFill>
            <a:blip r:embed="rId3"/>
            <a:stretch>
              <a:fillRect l="0" t="0" r="0" b="0"/>
            </a:stretch>
          </a:blipFill>
        </p:spPr>
      </p:sp>
      <p:sp>
        <p:nvSpPr>
          <p:cNvPr name="TextBox 9" id="9"/>
          <p:cNvSpPr txBox="true"/>
          <p:nvPr/>
        </p:nvSpPr>
        <p:spPr>
          <a:xfrm rot="0">
            <a:off x="1028700" y="3620113"/>
            <a:ext cx="6627463" cy="2617534"/>
          </a:xfrm>
          <a:prstGeom prst="rect">
            <a:avLst/>
          </a:prstGeom>
        </p:spPr>
        <p:txBody>
          <a:bodyPr anchor="t" rtlCol="false" tIns="0" lIns="0" bIns="0" rIns="0">
            <a:spAutoFit/>
          </a:bodyPr>
          <a:lstStyle/>
          <a:p>
            <a:pPr algn="l">
              <a:lnSpc>
                <a:spcPts val="4163"/>
              </a:lnSpc>
              <a:spcBef>
                <a:spcPct val="0"/>
              </a:spcBef>
            </a:pPr>
            <a:r>
              <a:rPr lang="en-US" sz="2973">
                <a:solidFill>
                  <a:srgbClr val="1F2020"/>
                </a:solidFill>
                <a:latin typeface="Open Sans"/>
                <a:ea typeface="Open Sans"/>
                <a:cs typeface="Open Sans"/>
                <a:sym typeface="Open Sans"/>
              </a:rPr>
              <a:t>The goal of the study was to investigate the effect of copper ions (Cu²⁺) on the seeds, as well as to measure the uptake of copper by the seedlings.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259300" y="0"/>
            <a:ext cx="1028700" cy="10287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0" y="0"/>
            <a:ext cx="9614583" cy="10287000"/>
            <a:chOff x="0" y="0"/>
            <a:chExt cx="12819444" cy="13716000"/>
          </a:xfrm>
        </p:grpSpPr>
        <p:pic>
          <p:nvPicPr>
            <p:cNvPr name="Picture 6" id="6"/>
            <p:cNvPicPr>
              <a:picLocks noChangeAspect="true"/>
            </p:cNvPicPr>
            <p:nvPr/>
          </p:nvPicPr>
          <p:blipFill>
            <a:blip r:embed="rId2"/>
            <a:srcRect l="0" t="9877" r="0" b="9877"/>
            <a:stretch>
              <a:fillRect/>
            </a:stretch>
          </p:blipFill>
          <p:spPr>
            <a:xfrm flipH="false" flipV="false">
              <a:off x="0" y="0"/>
              <a:ext cx="12819444" cy="13716000"/>
            </a:xfrm>
            <a:prstGeom prst="rect">
              <a:avLst/>
            </a:prstGeom>
          </p:spPr>
        </p:pic>
      </p:grpSp>
      <p:sp>
        <p:nvSpPr>
          <p:cNvPr name="TextBox 7" id="7"/>
          <p:cNvSpPr txBox="true"/>
          <p:nvPr/>
        </p:nvSpPr>
        <p:spPr>
          <a:xfrm rot="0">
            <a:off x="11102146" y="1230038"/>
            <a:ext cx="3833861" cy="745871"/>
          </a:xfrm>
          <a:prstGeom prst="rect">
            <a:avLst/>
          </a:prstGeom>
        </p:spPr>
        <p:txBody>
          <a:bodyPr anchor="t" rtlCol="false" tIns="0" lIns="0" bIns="0" rIns="0">
            <a:spAutoFit/>
          </a:bodyPr>
          <a:lstStyle/>
          <a:p>
            <a:pPr algn="l">
              <a:lnSpc>
                <a:spcPts val="5632"/>
              </a:lnSpc>
            </a:pPr>
            <a:r>
              <a:rPr lang="en-US" sz="4400" b="true">
                <a:solidFill>
                  <a:srgbClr val="30211C"/>
                </a:solidFill>
                <a:latin typeface="Poppins Bold"/>
                <a:ea typeface="Poppins Bold"/>
                <a:cs typeface="Poppins Bold"/>
                <a:sym typeface="Poppins Bold"/>
              </a:rPr>
              <a:t>The process:</a:t>
            </a:r>
          </a:p>
        </p:txBody>
      </p:sp>
      <p:sp>
        <p:nvSpPr>
          <p:cNvPr name="Freeform 8" id="8"/>
          <p:cNvSpPr/>
          <p:nvPr/>
        </p:nvSpPr>
        <p:spPr>
          <a:xfrm flipH="false" flipV="false" rot="-4209738">
            <a:off x="10829186" y="904849"/>
            <a:ext cx="545920" cy="715960"/>
          </a:xfrm>
          <a:custGeom>
            <a:avLst/>
            <a:gdLst/>
            <a:ahLst/>
            <a:cxnLst/>
            <a:rect r="r" b="b" t="t" l="l"/>
            <a:pathLst>
              <a:path h="715960" w="545920">
                <a:moveTo>
                  <a:pt x="0" y="0"/>
                </a:moveTo>
                <a:lnTo>
                  <a:pt x="545920" y="0"/>
                </a:lnTo>
                <a:lnTo>
                  <a:pt x="545920" y="715960"/>
                </a:lnTo>
                <a:lnTo>
                  <a:pt x="0" y="715960"/>
                </a:lnTo>
                <a:lnTo>
                  <a:pt x="0" y="0"/>
                </a:lnTo>
                <a:close/>
              </a:path>
            </a:pathLst>
          </a:custGeom>
          <a:blipFill>
            <a:blip r:embed="rId3"/>
            <a:stretch>
              <a:fillRect l="0" t="0" r="0" b="0"/>
            </a:stretch>
          </a:blipFill>
        </p:spPr>
      </p:sp>
      <p:grpSp>
        <p:nvGrpSpPr>
          <p:cNvPr name="Group 9" id="9"/>
          <p:cNvGrpSpPr/>
          <p:nvPr/>
        </p:nvGrpSpPr>
        <p:grpSpPr>
          <a:xfrm rot="0">
            <a:off x="10348779" y="2596456"/>
            <a:ext cx="606649" cy="606649"/>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11" id="11"/>
            <p:cNvSpPr txBox="true"/>
            <p:nvPr/>
          </p:nvSpPr>
          <p:spPr>
            <a:xfrm>
              <a:off x="0" y="-85725"/>
              <a:ext cx="812800" cy="898525"/>
            </a:xfrm>
            <a:prstGeom prst="rect">
              <a:avLst/>
            </a:prstGeom>
          </p:spPr>
          <p:txBody>
            <a:bodyPr anchor="ctr" rtlCol="false" tIns="50800" lIns="50800" bIns="50800" rIns="50800"/>
            <a:lstStyle/>
            <a:p>
              <a:pPr algn="ctr">
                <a:lnSpc>
                  <a:spcPts val="3919"/>
                </a:lnSpc>
              </a:pPr>
            </a:p>
          </p:txBody>
        </p:sp>
      </p:grpSp>
      <p:grpSp>
        <p:nvGrpSpPr>
          <p:cNvPr name="Group 12" id="12"/>
          <p:cNvGrpSpPr/>
          <p:nvPr/>
        </p:nvGrpSpPr>
        <p:grpSpPr>
          <a:xfrm rot="0">
            <a:off x="10348779" y="3764649"/>
            <a:ext cx="606649" cy="60664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14" id="14"/>
            <p:cNvSpPr txBox="true"/>
            <p:nvPr/>
          </p:nvSpPr>
          <p:spPr>
            <a:xfrm>
              <a:off x="0" y="-85725"/>
              <a:ext cx="812800" cy="898525"/>
            </a:xfrm>
            <a:prstGeom prst="rect">
              <a:avLst/>
            </a:prstGeom>
          </p:spPr>
          <p:txBody>
            <a:bodyPr anchor="ctr" rtlCol="false" tIns="50800" lIns="50800" bIns="50800" rIns="50800"/>
            <a:lstStyle/>
            <a:p>
              <a:pPr algn="ctr">
                <a:lnSpc>
                  <a:spcPts val="3919"/>
                </a:lnSpc>
              </a:pPr>
            </a:p>
          </p:txBody>
        </p:sp>
      </p:grpSp>
      <p:grpSp>
        <p:nvGrpSpPr>
          <p:cNvPr name="Group 15" id="15"/>
          <p:cNvGrpSpPr/>
          <p:nvPr/>
        </p:nvGrpSpPr>
        <p:grpSpPr>
          <a:xfrm rot="0">
            <a:off x="10348779" y="4932843"/>
            <a:ext cx="606649" cy="606649"/>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17" id="17"/>
            <p:cNvSpPr txBox="true"/>
            <p:nvPr/>
          </p:nvSpPr>
          <p:spPr>
            <a:xfrm>
              <a:off x="0" y="-85725"/>
              <a:ext cx="812800" cy="898525"/>
            </a:xfrm>
            <a:prstGeom prst="rect">
              <a:avLst/>
            </a:prstGeom>
          </p:spPr>
          <p:txBody>
            <a:bodyPr anchor="ctr" rtlCol="false" tIns="50800" lIns="50800" bIns="50800" rIns="50800"/>
            <a:lstStyle/>
            <a:p>
              <a:pPr algn="ctr">
                <a:lnSpc>
                  <a:spcPts val="3919"/>
                </a:lnSpc>
              </a:pPr>
            </a:p>
          </p:txBody>
        </p:sp>
      </p:grpSp>
      <p:grpSp>
        <p:nvGrpSpPr>
          <p:cNvPr name="Group 18" id="18"/>
          <p:cNvGrpSpPr/>
          <p:nvPr/>
        </p:nvGrpSpPr>
        <p:grpSpPr>
          <a:xfrm rot="0">
            <a:off x="10348779" y="6062983"/>
            <a:ext cx="606649" cy="60664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20" id="20"/>
            <p:cNvSpPr txBox="true"/>
            <p:nvPr/>
          </p:nvSpPr>
          <p:spPr>
            <a:xfrm>
              <a:off x="0" y="-85725"/>
              <a:ext cx="812800" cy="898525"/>
            </a:xfrm>
            <a:prstGeom prst="rect">
              <a:avLst/>
            </a:prstGeom>
          </p:spPr>
          <p:txBody>
            <a:bodyPr anchor="ctr" rtlCol="false" tIns="50800" lIns="50800" bIns="50800" rIns="50800"/>
            <a:lstStyle/>
            <a:p>
              <a:pPr algn="ctr">
                <a:lnSpc>
                  <a:spcPts val="3919"/>
                </a:lnSpc>
              </a:pPr>
            </a:p>
          </p:txBody>
        </p:sp>
      </p:grpSp>
      <p:grpSp>
        <p:nvGrpSpPr>
          <p:cNvPr name="Group 21" id="21"/>
          <p:cNvGrpSpPr/>
          <p:nvPr/>
        </p:nvGrpSpPr>
        <p:grpSpPr>
          <a:xfrm rot="0">
            <a:off x="10348779" y="7231177"/>
            <a:ext cx="606649" cy="606649"/>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23" id="23"/>
            <p:cNvSpPr txBox="true"/>
            <p:nvPr/>
          </p:nvSpPr>
          <p:spPr>
            <a:xfrm>
              <a:off x="0" y="-85725"/>
              <a:ext cx="812800" cy="898525"/>
            </a:xfrm>
            <a:prstGeom prst="rect">
              <a:avLst/>
            </a:prstGeom>
          </p:spPr>
          <p:txBody>
            <a:bodyPr anchor="ctr" rtlCol="false" tIns="50800" lIns="50800" bIns="50800" rIns="50800"/>
            <a:lstStyle/>
            <a:p>
              <a:pPr algn="ctr">
                <a:lnSpc>
                  <a:spcPts val="3919"/>
                </a:lnSpc>
              </a:pPr>
            </a:p>
          </p:txBody>
        </p:sp>
      </p:grpSp>
      <p:grpSp>
        <p:nvGrpSpPr>
          <p:cNvPr name="Group 24" id="24"/>
          <p:cNvGrpSpPr/>
          <p:nvPr/>
        </p:nvGrpSpPr>
        <p:grpSpPr>
          <a:xfrm rot="0">
            <a:off x="10348779" y="8399370"/>
            <a:ext cx="606649" cy="606649"/>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26" id="26"/>
            <p:cNvSpPr txBox="true"/>
            <p:nvPr/>
          </p:nvSpPr>
          <p:spPr>
            <a:xfrm>
              <a:off x="0" y="-85725"/>
              <a:ext cx="812800" cy="898525"/>
            </a:xfrm>
            <a:prstGeom prst="rect">
              <a:avLst/>
            </a:prstGeom>
          </p:spPr>
          <p:txBody>
            <a:bodyPr anchor="ctr" rtlCol="false" tIns="50800" lIns="50800" bIns="50800" rIns="50800"/>
            <a:lstStyle/>
            <a:p>
              <a:pPr algn="ctr">
                <a:lnSpc>
                  <a:spcPts val="3919"/>
                </a:lnSpc>
              </a:pPr>
            </a:p>
          </p:txBody>
        </p:sp>
      </p:grpSp>
      <p:sp>
        <p:nvSpPr>
          <p:cNvPr name="TextBox 27" id="27"/>
          <p:cNvSpPr txBox="true"/>
          <p:nvPr/>
        </p:nvSpPr>
        <p:spPr>
          <a:xfrm rot="0">
            <a:off x="10430072" y="2722417"/>
            <a:ext cx="444064" cy="481330"/>
          </a:xfrm>
          <a:prstGeom prst="rect">
            <a:avLst/>
          </a:prstGeom>
        </p:spPr>
        <p:txBody>
          <a:bodyPr anchor="t" rtlCol="false" tIns="0" lIns="0" bIns="0" rIns="0">
            <a:spAutoFit/>
          </a:bodyPr>
          <a:lstStyle/>
          <a:p>
            <a:pPr algn="ctr">
              <a:lnSpc>
                <a:spcPts val="3919"/>
              </a:lnSpc>
              <a:spcBef>
                <a:spcPct val="0"/>
              </a:spcBef>
            </a:pPr>
            <a:r>
              <a:rPr lang="en-US" b="true" sz="2799">
                <a:solidFill>
                  <a:srgbClr val="FFFFFF"/>
                </a:solidFill>
                <a:latin typeface="Open Sans Bold"/>
                <a:ea typeface="Open Sans Bold"/>
                <a:cs typeface="Open Sans Bold"/>
                <a:sym typeface="Open Sans Bold"/>
              </a:rPr>
              <a:t>01</a:t>
            </a:r>
          </a:p>
        </p:txBody>
      </p:sp>
      <p:sp>
        <p:nvSpPr>
          <p:cNvPr name="TextBox 28" id="28"/>
          <p:cNvSpPr txBox="true"/>
          <p:nvPr/>
        </p:nvSpPr>
        <p:spPr>
          <a:xfrm rot="0">
            <a:off x="11241293" y="2539306"/>
            <a:ext cx="1800940" cy="976630"/>
          </a:xfrm>
          <a:prstGeom prst="rect">
            <a:avLst/>
          </a:prstGeom>
        </p:spPr>
        <p:txBody>
          <a:bodyPr anchor="t" rtlCol="false" tIns="0" lIns="0" bIns="0" rIns="0">
            <a:spAutoFit/>
          </a:bodyPr>
          <a:lstStyle/>
          <a:p>
            <a:pPr algn="l">
              <a:lnSpc>
                <a:spcPts val="3919"/>
              </a:lnSpc>
              <a:spcBef>
                <a:spcPct val="0"/>
              </a:spcBef>
            </a:pPr>
            <a:r>
              <a:rPr lang="en-US" b="true" sz="2799">
                <a:solidFill>
                  <a:srgbClr val="1F2020"/>
                </a:solidFill>
                <a:latin typeface="Open Sans Bold"/>
                <a:ea typeface="Open Sans Bold"/>
                <a:cs typeface="Open Sans Bold"/>
                <a:sym typeface="Open Sans Bold"/>
              </a:rPr>
              <a:t>Seed selection</a:t>
            </a:r>
          </a:p>
        </p:txBody>
      </p:sp>
      <p:sp>
        <p:nvSpPr>
          <p:cNvPr name="TextBox 29" id="29"/>
          <p:cNvSpPr txBox="true"/>
          <p:nvPr/>
        </p:nvSpPr>
        <p:spPr>
          <a:xfrm rot="0">
            <a:off x="10430072" y="3890610"/>
            <a:ext cx="444064" cy="481330"/>
          </a:xfrm>
          <a:prstGeom prst="rect">
            <a:avLst/>
          </a:prstGeom>
        </p:spPr>
        <p:txBody>
          <a:bodyPr anchor="t" rtlCol="false" tIns="0" lIns="0" bIns="0" rIns="0">
            <a:spAutoFit/>
          </a:bodyPr>
          <a:lstStyle/>
          <a:p>
            <a:pPr algn="ctr">
              <a:lnSpc>
                <a:spcPts val="3919"/>
              </a:lnSpc>
              <a:spcBef>
                <a:spcPct val="0"/>
              </a:spcBef>
            </a:pPr>
            <a:r>
              <a:rPr lang="en-US" b="true" sz="2799">
                <a:solidFill>
                  <a:srgbClr val="FFFFFF"/>
                </a:solidFill>
                <a:latin typeface="Open Sans Bold"/>
                <a:ea typeface="Open Sans Bold"/>
                <a:cs typeface="Open Sans Bold"/>
                <a:sym typeface="Open Sans Bold"/>
              </a:rPr>
              <a:t>02</a:t>
            </a:r>
          </a:p>
        </p:txBody>
      </p:sp>
      <p:sp>
        <p:nvSpPr>
          <p:cNvPr name="TextBox 30" id="30"/>
          <p:cNvSpPr txBox="true"/>
          <p:nvPr/>
        </p:nvSpPr>
        <p:spPr>
          <a:xfrm rot="0">
            <a:off x="11241293" y="3707499"/>
            <a:ext cx="3809750" cy="976630"/>
          </a:xfrm>
          <a:prstGeom prst="rect">
            <a:avLst/>
          </a:prstGeom>
        </p:spPr>
        <p:txBody>
          <a:bodyPr anchor="t" rtlCol="false" tIns="0" lIns="0" bIns="0" rIns="0">
            <a:spAutoFit/>
          </a:bodyPr>
          <a:lstStyle/>
          <a:p>
            <a:pPr algn="l">
              <a:lnSpc>
                <a:spcPts val="3919"/>
              </a:lnSpc>
              <a:spcBef>
                <a:spcPct val="0"/>
              </a:spcBef>
            </a:pPr>
            <a:r>
              <a:rPr lang="en-US" b="true" sz="2799">
                <a:solidFill>
                  <a:srgbClr val="1F2020"/>
                </a:solidFill>
                <a:latin typeface="Open Sans Bold"/>
                <a:ea typeface="Open Sans Bold"/>
                <a:cs typeface="Open Sans Bold"/>
                <a:sym typeface="Open Sans Bold"/>
              </a:rPr>
              <a:t>Copper solution preparation</a:t>
            </a:r>
          </a:p>
        </p:txBody>
      </p:sp>
      <p:sp>
        <p:nvSpPr>
          <p:cNvPr name="TextBox 31" id="31"/>
          <p:cNvSpPr txBox="true"/>
          <p:nvPr/>
        </p:nvSpPr>
        <p:spPr>
          <a:xfrm rot="0">
            <a:off x="10430072" y="5058804"/>
            <a:ext cx="444064" cy="481330"/>
          </a:xfrm>
          <a:prstGeom prst="rect">
            <a:avLst/>
          </a:prstGeom>
        </p:spPr>
        <p:txBody>
          <a:bodyPr anchor="t" rtlCol="false" tIns="0" lIns="0" bIns="0" rIns="0">
            <a:spAutoFit/>
          </a:bodyPr>
          <a:lstStyle/>
          <a:p>
            <a:pPr algn="ctr">
              <a:lnSpc>
                <a:spcPts val="3919"/>
              </a:lnSpc>
              <a:spcBef>
                <a:spcPct val="0"/>
              </a:spcBef>
            </a:pPr>
            <a:r>
              <a:rPr lang="en-US" b="true" sz="2799">
                <a:solidFill>
                  <a:srgbClr val="FFFFFF"/>
                </a:solidFill>
                <a:latin typeface="Open Sans Bold"/>
                <a:ea typeface="Open Sans Bold"/>
                <a:cs typeface="Open Sans Bold"/>
                <a:sym typeface="Open Sans Bold"/>
              </a:rPr>
              <a:t>03</a:t>
            </a:r>
          </a:p>
        </p:txBody>
      </p:sp>
      <p:sp>
        <p:nvSpPr>
          <p:cNvPr name="TextBox 32" id="32"/>
          <p:cNvSpPr txBox="true"/>
          <p:nvPr/>
        </p:nvSpPr>
        <p:spPr>
          <a:xfrm rot="0">
            <a:off x="11241293" y="4875693"/>
            <a:ext cx="2577527" cy="976630"/>
          </a:xfrm>
          <a:prstGeom prst="rect">
            <a:avLst/>
          </a:prstGeom>
        </p:spPr>
        <p:txBody>
          <a:bodyPr anchor="t" rtlCol="false" tIns="0" lIns="0" bIns="0" rIns="0">
            <a:spAutoFit/>
          </a:bodyPr>
          <a:lstStyle/>
          <a:p>
            <a:pPr algn="l">
              <a:lnSpc>
                <a:spcPts val="3919"/>
              </a:lnSpc>
              <a:spcBef>
                <a:spcPct val="0"/>
              </a:spcBef>
            </a:pPr>
            <a:r>
              <a:rPr lang="en-US" b="true" sz="2799">
                <a:solidFill>
                  <a:srgbClr val="1F2020"/>
                </a:solidFill>
                <a:latin typeface="Open Sans Bold"/>
                <a:ea typeface="Open Sans Bold"/>
                <a:cs typeface="Open Sans Bold"/>
                <a:sym typeface="Open Sans Bold"/>
              </a:rPr>
              <a:t>Germination setup</a:t>
            </a:r>
          </a:p>
        </p:txBody>
      </p:sp>
      <p:sp>
        <p:nvSpPr>
          <p:cNvPr name="TextBox 33" id="33"/>
          <p:cNvSpPr txBox="true"/>
          <p:nvPr/>
        </p:nvSpPr>
        <p:spPr>
          <a:xfrm rot="0">
            <a:off x="10430072" y="6188945"/>
            <a:ext cx="444064" cy="481330"/>
          </a:xfrm>
          <a:prstGeom prst="rect">
            <a:avLst/>
          </a:prstGeom>
        </p:spPr>
        <p:txBody>
          <a:bodyPr anchor="t" rtlCol="false" tIns="0" lIns="0" bIns="0" rIns="0">
            <a:spAutoFit/>
          </a:bodyPr>
          <a:lstStyle/>
          <a:p>
            <a:pPr algn="ctr">
              <a:lnSpc>
                <a:spcPts val="3919"/>
              </a:lnSpc>
              <a:spcBef>
                <a:spcPct val="0"/>
              </a:spcBef>
            </a:pPr>
            <a:r>
              <a:rPr lang="en-US" b="true" sz="2799">
                <a:solidFill>
                  <a:srgbClr val="FFFFFF"/>
                </a:solidFill>
                <a:latin typeface="Open Sans Bold"/>
                <a:ea typeface="Open Sans Bold"/>
                <a:cs typeface="Open Sans Bold"/>
                <a:sym typeface="Open Sans Bold"/>
              </a:rPr>
              <a:t>04</a:t>
            </a:r>
          </a:p>
        </p:txBody>
      </p:sp>
      <p:sp>
        <p:nvSpPr>
          <p:cNvPr name="TextBox 34" id="34"/>
          <p:cNvSpPr txBox="true"/>
          <p:nvPr/>
        </p:nvSpPr>
        <p:spPr>
          <a:xfrm rot="0">
            <a:off x="11241293" y="6005833"/>
            <a:ext cx="2577527" cy="976630"/>
          </a:xfrm>
          <a:prstGeom prst="rect">
            <a:avLst/>
          </a:prstGeom>
        </p:spPr>
        <p:txBody>
          <a:bodyPr anchor="t" rtlCol="false" tIns="0" lIns="0" bIns="0" rIns="0">
            <a:spAutoFit/>
          </a:bodyPr>
          <a:lstStyle/>
          <a:p>
            <a:pPr algn="l">
              <a:lnSpc>
                <a:spcPts val="3919"/>
              </a:lnSpc>
              <a:spcBef>
                <a:spcPct val="0"/>
              </a:spcBef>
            </a:pPr>
            <a:r>
              <a:rPr lang="en-US" b="true" sz="2799">
                <a:solidFill>
                  <a:srgbClr val="1F2020"/>
                </a:solidFill>
                <a:latin typeface="Open Sans Bold"/>
                <a:ea typeface="Open Sans Bold"/>
                <a:cs typeface="Open Sans Bold"/>
                <a:sym typeface="Open Sans Bold"/>
              </a:rPr>
              <a:t>Germination monitoring</a:t>
            </a:r>
          </a:p>
        </p:txBody>
      </p:sp>
      <p:sp>
        <p:nvSpPr>
          <p:cNvPr name="TextBox 35" id="35"/>
          <p:cNvSpPr txBox="true"/>
          <p:nvPr/>
        </p:nvSpPr>
        <p:spPr>
          <a:xfrm rot="0">
            <a:off x="10430072" y="7357138"/>
            <a:ext cx="444064" cy="481330"/>
          </a:xfrm>
          <a:prstGeom prst="rect">
            <a:avLst/>
          </a:prstGeom>
        </p:spPr>
        <p:txBody>
          <a:bodyPr anchor="t" rtlCol="false" tIns="0" lIns="0" bIns="0" rIns="0">
            <a:spAutoFit/>
          </a:bodyPr>
          <a:lstStyle/>
          <a:p>
            <a:pPr algn="ctr">
              <a:lnSpc>
                <a:spcPts val="3919"/>
              </a:lnSpc>
              <a:spcBef>
                <a:spcPct val="0"/>
              </a:spcBef>
            </a:pPr>
            <a:r>
              <a:rPr lang="en-US" b="true" sz="2799">
                <a:solidFill>
                  <a:srgbClr val="FFFFFF"/>
                </a:solidFill>
                <a:latin typeface="Open Sans Bold"/>
                <a:ea typeface="Open Sans Bold"/>
                <a:cs typeface="Open Sans Bold"/>
                <a:sym typeface="Open Sans Bold"/>
              </a:rPr>
              <a:t>05</a:t>
            </a:r>
          </a:p>
        </p:txBody>
      </p:sp>
      <p:sp>
        <p:nvSpPr>
          <p:cNvPr name="TextBox 36" id="36"/>
          <p:cNvSpPr txBox="true"/>
          <p:nvPr/>
        </p:nvSpPr>
        <p:spPr>
          <a:xfrm rot="0">
            <a:off x="11241293" y="7174027"/>
            <a:ext cx="4623349" cy="976630"/>
          </a:xfrm>
          <a:prstGeom prst="rect">
            <a:avLst/>
          </a:prstGeom>
        </p:spPr>
        <p:txBody>
          <a:bodyPr anchor="t" rtlCol="false" tIns="0" lIns="0" bIns="0" rIns="0">
            <a:spAutoFit/>
          </a:bodyPr>
          <a:lstStyle/>
          <a:p>
            <a:pPr algn="l">
              <a:lnSpc>
                <a:spcPts val="3919"/>
              </a:lnSpc>
              <a:spcBef>
                <a:spcPct val="0"/>
              </a:spcBef>
            </a:pPr>
            <a:r>
              <a:rPr lang="en-US" b="true" sz="2799">
                <a:solidFill>
                  <a:srgbClr val="1F2020"/>
                </a:solidFill>
                <a:latin typeface="Open Sans Bold"/>
                <a:ea typeface="Open Sans Bold"/>
                <a:cs typeface="Open Sans Bold"/>
                <a:sym typeface="Open Sans Bold"/>
              </a:rPr>
              <a:t>Copper uptake measurement</a:t>
            </a:r>
          </a:p>
        </p:txBody>
      </p:sp>
      <p:sp>
        <p:nvSpPr>
          <p:cNvPr name="TextBox 37" id="37"/>
          <p:cNvSpPr txBox="true"/>
          <p:nvPr/>
        </p:nvSpPr>
        <p:spPr>
          <a:xfrm rot="0">
            <a:off x="10430072" y="8525331"/>
            <a:ext cx="444064" cy="481330"/>
          </a:xfrm>
          <a:prstGeom prst="rect">
            <a:avLst/>
          </a:prstGeom>
        </p:spPr>
        <p:txBody>
          <a:bodyPr anchor="t" rtlCol="false" tIns="0" lIns="0" bIns="0" rIns="0">
            <a:spAutoFit/>
          </a:bodyPr>
          <a:lstStyle/>
          <a:p>
            <a:pPr algn="ctr">
              <a:lnSpc>
                <a:spcPts val="3919"/>
              </a:lnSpc>
              <a:spcBef>
                <a:spcPct val="0"/>
              </a:spcBef>
            </a:pPr>
            <a:r>
              <a:rPr lang="en-US" b="true" sz="2799">
                <a:solidFill>
                  <a:srgbClr val="FFFFFF"/>
                </a:solidFill>
                <a:latin typeface="Open Sans Bold"/>
                <a:ea typeface="Open Sans Bold"/>
                <a:cs typeface="Open Sans Bold"/>
                <a:sym typeface="Open Sans Bold"/>
              </a:rPr>
              <a:t>06</a:t>
            </a:r>
          </a:p>
        </p:txBody>
      </p:sp>
      <p:sp>
        <p:nvSpPr>
          <p:cNvPr name="TextBox 38" id="38"/>
          <p:cNvSpPr txBox="true"/>
          <p:nvPr/>
        </p:nvSpPr>
        <p:spPr>
          <a:xfrm rot="0">
            <a:off x="11241293" y="8342220"/>
            <a:ext cx="3943784" cy="481330"/>
          </a:xfrm>
          <a:prstGeom prst="rect">
            <a:avLst/>
          </a:prstGeom>
        </p:spPr>
        <p:txBody>
          <a:bodyPr anchor="t" rtlCol="false" tIns="0" lIns="0" bIns="0" rIns="0">
            <a:spAutoFit/>
          </a:bodyPr>
          <a:lstStyle/>
          <a:p>
            <a:pPr algn="l">
              <a:lnSpc>
                <a:spcPts val="3919"/>
              </a:lnSpc>
              <a:spcBef>
                <a:spcPct val="0"/>
              </a:spcBef>
            </a:pPr>
            <a:r>
              <a:rPr lang="en-US" b="true" sz="2799">
                <a:solidFill>
                  <a:srgbClr val="1F2020"/>
                </a:solidFill>
                <a:latin typeface="Open Sans Bold"/>
                <a:ea typeface="Open Sans Bold"/>
                <a:cs typeface="Open Sans Bold"/>
                <a:sym typeface="Open Sans Bold"/>
              </a:rPr>
              <a:t>Data analysis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259300" y="0"/>
            <a:ext cx="1028700" cy="10287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9583" y="1028700"/>
            <a:ext cx="5409906" cy="4114800"/>
            <a:chOff x="0" y="0"/>
            <a:chExt cx="7213208" cy="5486400"/>
          </a:xfrm>
        </p:grpSpPr>
        <p:pic>
          <p:nvPicPr>
            <p:cNvPr name="Picture 6" id="6"/>
            <p:cNvPicPr>
              <a:picLocks noChangeAspect="true"/>
            </p:cNvPicPr>
            <p:nvPr/>
          </p:nvPicPr>
          <p:blipFill>
            <a:blip r:embed="rId2"/>
            <a:srcRect l="0" t="21511" r="0" b="21511"/>
            <a:stretch>
              <a:fillRect/>
            </a:stretch>
          </p:blipFill>
          <p:spPr>
            <a:xfrm flipH="false" flipV="false">
              <a:off x="0" y="0"/>
              <a:ext cx="7213208" cy="5486400"/>
            </a:xfrm>
            <a:prstGeom prst="rect">
              <a:avLst/>
            </a:prstGeom>
          </p:spPr>
        </p:pic>
      </p:grpSp>
      <p:grpSp>
        <p:nvGrpSpPr>
          <p:cNvPr name="Group 7" id="7"/>
          <p:cNvGrpSpPr/>
          <p:nvPr/>
        </p:nvGrpSpPr>
        <p:grpSpPr>
          <a:xfrm rot="0">
            <a:off x="6439489" y="5143500"/>
            <a:ext cx="5409906" cy="4114800"/>
            <a:chOff x="0" y="0"/>
            <a:chExt cx="7213208" cy="5486400"/>
          </a:xfrm>
        </p:grpSpPr>
        <p:pic>
          <p:nvPicPr>
            <p:cNvPr name="Picture 8" id="8"/>
            <p:cNvPicPr>
              <a:picLocks noChangeAspect="true"/>
            </p:cNvPicPr>
            <p:nvPr/>
          </p:nvPicPr>
          <p:blipFill>
            <a:blip r:embed="rId3"/>
            <a:srcRect l="0" t="21511" r="0" b="21511"/>
            <a:stretch>
              <a:fillRect/>
            </a:stretch>
          </p:blipFill>
          <p:spPr>
            <a:xfrm flipH="false" flipV="false">
              <a:off x="0" y="0"/>
              <a:ext cx="7213208" cy="5486400"/>
            </a:xfrm>
            <a:prstGeom prst="rect">
              <a:avLst/>
            </a:prstGeom>
          </p:spPr>
        </p:pic>
      </p:grpSp>
      <p:grpSp>
        <p:nvGrpSpPr>
          <p:cNvPr name="Group 9" id="9"/>
          <p:cNvGrpSpPr/>
          <p:nvPr/>
        </p:nvGrpSpPr>
        <p:grpSpPr>
          <a:xfrm rot="0">
            <a:off x="11849394" y="1028700"/>
            <a:ext cx="5409906" cy="4114800"/>
            <a:chOff x="0" y="0"/>
            <a:chExt cx="7213208" cy="5486400"/>
          </a:xfrm>
        </p:grpSpPr>
        <p:pic>
          <p:nvPicPr>
            <p:cNvPr name="Picture 10" id="10"/>
            <p:cNvPicPr>
              <a:picLocks noChangeAspect="true"/>
            </p:cNvPicPr>
            <p:nvPr/>
          </p:nvPicPr>
          <p:blipFill>
            <a:blip r:embed="rId4"/>
            <a:srcRect l="756" t="0" r="756" b="0"/>
            <a:stretch>
              <a:fillRect/>
            </a:stretch>
          </p:blipFill>
          <p:spPr>
            <a:xfrm flipH="false" flipV="false">
              <a:off x="0" y="0"/>
              <a:ext cx="7213208" cy="5486400"/>
            </a:xfrm>
            <a:prstGeom prst="rect">
              <a:avLst/>
            </a:prstGeom>
          </p:spPr>
        </p:pic>
      </p:grpSp>
      <p:sp>
        <p:nvSpPr>
          <p:cNvPr name="TextBox 11" id="11"/>
          <p:cNvSpPr txBox="true"/>
          <p:nvPr/>
        </p:nvSpPr>
        <p:spPr>
          <a:xfrm rot="0">
            <a:off x="2097374" y="6613748"/>
            <a:ext cx="3274324" cy="2463800"/>
          </a:xfrm>
          <a:prstGeom prst="rect">
            <a:avLst/>
          </a:prstGeom>
        </p:spPr>
        <p:txBody>
          <a:bodyPr anchor="t" rtlCol="false" tIns="0" lIns="0" bIns="0" rIns="0">
            <a:spAutoFit/>
          </a:bodyPr>
          <a:lstStyle/>
          <a:p>
            <a:pPr algn="ctr">
              <a:lnSpc>
                <a:spcPts val="2800"/>
              </a:lnSpc>
            </a:pPr>
            <a:r>
              <a:rPr lang="en-US" sz="2000" b="true">
                <a:solidFill>
                  <a:srgbClr val="1F2020"/>
                </a:solidFill>
                <a:latin typeface="Open Sans Bold"/>
                <a:ea typeface="Open Sans Bold"/>
                <a:cs typeface="Open Sans Bold"/>
                <a:sym typeface="Open Sans Bold"/>
              </a:rPr>
              <a:t>Organic mustard</a:t>
            </a:r>
          </a:p>
          <a:p>
            <a:pPr algn="ctr">
              <a:lnSpc>
                <a:spcPts val="2800"/>
              </a:lnSpc>
            </a:pPr>
            <a:r>
              <a:rPr lang="en-US" sz="2000" b="true">
                <a:solidFill>
                  <a:srgbClr val="1F2020"/>
                </a:solidFill>
                <a:latin typeface="Open Sans Bold"/>
                <a:ea typeface="Open Sans Bold"/>
                <a:cs typeface="Open Sans Bold"/>
                <a:sym typeface="Open Sans Bold"/>
              </a:rPr>
              <a:t> (Sinapis alba) and radish (Raphanus sativus) seeds were chosen for the experiment.</a:t>
            </a:r>
          </a:p>
          <a:p>
            <a:pPr algn="ctr">
              <a:lnSpc>
                <a:spcPts val="2800"/>
              </a:lnSpc>
            </a:pPr>
            <a:r>
              <a:rPr lang="en-US" sz="2000" b="true">
                <a:solidFill>
                  <a:srgbClr val="1F2020"/>
                </a:solidFill>
                <a:latin typeface="Open Sans Bold"/>
                <a:ea typeface="Open Sans Bold"/>
                <a:cs typeface="Open Sans Bold"/>
                <a:sym typeface="Open Sans Bold"/>
              </a:rPr>
              <a:t> </a:t>
            </a:r>
          </a:p>
          <a:p>
            <a:pPr algn="ctr">
              <a:lnSpc>
                <a:spcPts val="2800"/>
              </a:lnSpc>
              <a:spcBef>
                <a:spcPct val="0"/>
              </a:spcBef>
            </a:pPr>
          </a:p>
        </p:txBody>
      </p:sp>
      <p:sp>
        <p:nvSpPr>
          <p:cNvPr name="TextBox 12" id="12"/>
          <p:cNvSpPr txBox="true"/>
          <p:nvPr/>
        </p:nvSpPr>
        <p:spPr>
          <a:xfrm rot="0">
            <a:off x="2533332" y="6212669"/>
            <a:ext cx="2402407" cy="349250"/>
          </a:xfrm>
          <a:prstGeom prst="rect">
            <a:avLst/>
          </a:prstGeom>
        </p:spPr>
        <p:txBody>
          <a:bodyPr anchor="t" rtlCol="false" tIns="0" lIns="0" bIns="0" rIns="0">
            <a:spAutoFit/>
          </a:bodyPr>
          <a:lstStyle/>
          <a:p>
            <a:pPr algn="ctr">
              <a:lnSpc>
                <a:spcPts val="2800"/>
              </a:lnSpc>
              <a:spcBef>
                <a:spcPct val="0"/>
              </a:spcBef>
            </a:pPr>
            <a:r>
              <a:rPr lang="en-US" b="true" sz="2000">
                <a:solidFill>
                  <a:srgbClr val="55833D"/>
                </a:solidFill>
                <a:latin typeface="Open Sans Bold"/>
                <a:ea typeface="Open Sans Bold"/>
                <a:cs typeface="Open Sans Bold"/>
                <a:sym typeface="Open Sans Bold"/>
              </a:rPr>
              <a:t>Seed Selection</a:t>
            </a:r>
          </a:p>
        </p:txBody>
      </p:sp>
      <p:sp>
        <p:nvSpPr>
          <p:cNvPr name="TextBox 13" id="13"/>
          <p:cNvSpPr txBox="true"/>
          <p:nvPr/>
        </p:nvSpPr>
        <p:spPr>
          <a:xfrm rot="0">
            <a:off x="7506838" y="2498948"/>
            <a:ext cx="3274324" cy="1758950"/>
          </a:xfrm>
          <a:prstGeom prst="rect">
            <a:avLst/>
          </a:prstGeom>
        </p:spPr>
        <p:txBody>
          <a:bodyPr anchor="t" rtlCol="false" tIns="0" lIns="0" bIns="0" rIns="0">
            <a:spAutoFit/>
          </a:bodyPr>
          <a:lstStyle/>
          <a:p>
            <a:pPr algn="ctr">
              <a:lnSpc>
                <a:spcPts val="2800"/>
              </a:lnSpc>
              <a:spcBef>
                <a:spcPct val="0"/>
              </a:spcBef>
            </a:pPr>
            <a:r>
              <a:rPr lang="en-US" b="true" sz="2000">
                <a:solidFill>
                  <a:srgbClr val="1F2020"/>
                </a:solidFill>
                <a:latin typeface="Open Sans Bold"/>
                <a:ea typeface="Open Sans Bold"/>
                <a:cs typeface="Open Sans Bold"/>
                <a:sym typeface="Open Sans Bold"/>
              </a:rPr>
              <a:t>Copper(II) sulfate (CuSO₄) solutions of varying concentrations were prepared using distilled water.</a:t>
            </a:r>
          </a:p>
        </p:txBody>
      </p:sp>
      <p:sp>
        <p:nvSpPr>
          <p:cNvPr name="TextBox 14" id="14"/>
          <p:cNvSpPr txBox="true"/>
          <p:nvPr/>
        </p:nvSpPr>
        <p:spPr>
          <a:xfrm rot="0">
            <a:off x="7690192" y="1615258"/>
            <a:ext cx="2907616" cy="701675"/>
          </a:xfrm>
          <a:prstGeom prst="rect">
            <a:avLst/>
          </a:prstGeom>
        </p:spPr>
        <p:txBody>
          <a:bodyPr anchor="t" rtlCol="false" tIns="0" lIns="0" bIns="0" rIns="0">
            <a:spAutoFit/>
          </a:bodyPr>
          <a:lstStyle/>
          <a:p>
            <a:pPr algn="ctr">
              <a:lnSpc>
                <a:spcPts val="2800"/>
              </a:lnSpc>
              <a:spcBef>
                <a:spcPct val="0"/>
              </a:spcBef>
            </a:pPr>
            <a:r>
              <a:rPr lang="en-US" b="true" sz="2000">
                <a:solidFill>
                  <a:srgbClr val="55833D"/>
                </a:solidFill>
                <a:latin typeface="Open Sans Bold"/>
                <a:ea typeface="Open Sans Bold"/>
                <a:cs typeface="Open Sans Bold"/>
                <a:sym typeface="Open Sans Bold"/>
              </a:rPr>
              <a:t>Copper Solution Preparation</a:t>
            </a:r>
          </a:p>
        </p:txBody>
      </p:sp>
      <p:sp>
        <p:nvSpPr>
          <p:cNvPr name="TextBox 15" id="15"/>
          <p:cNvSpPr txBox="true"/>
          <p:nvPr/>
        </p:nvSpPr>
        <p:spPr>
          <a:xfrm rot="0">
            <a:off x="12917185" y="6124149"/>
            <a:ext cx="4342115" cy="3134151"/>
          </a:xfrm>
          <a:prstGeom prst="rect">
            <a:avLst/>
          </a:prstGeom>
        </p:spPr>
        <p:txBody>
          <a:bodyPr anchor="t" rtlCol="false" tIns="0" lIns="0" bIns="0" rIns="0">
            <a:spAutoFit/>
          </a:bodyPr>
          <a:lstStyle/>
          <a:p>
            <a:pPr algn="ctr">
              <a:lnSpc>
                <a:spcPts val="2503"/>
              </a:lnSpc>
            </a:pPr>
            <a:r>
              <a:rPr lang="en-US" sz="1788" b="true">
                <a:solidFill>
                  <a:srgbClr val="1F2020"/>
                </a:solidFill>
                <a:latin typeface="Open Sans Bold"/>
                <a:ea typeface="Open Sans Bold"/>
                <a:cs typeface="Open Sans Bold"/>
                <a:sym typeface="Open Sans Bold"/>
              </a:rPr>
              <a:t> </a:t>
            </a:r>
            <a:r>
              <a:rPr lang="en-US" sz="1788" b="true">
                <a:solidFill>
                  <a:srgbClr val="1F2020"/>
                </a:solidFill>
                <a:latin typeface="Open Sans Bold"/>
                <a:ea typeface="Open Sans Bold"/>
                <a:cs typeface="Open Sans Bold"/>
                <a:sym typeface="Open Sans Bold"/>
              </a:rPr>
              <a:t>- 50 seeds were placed in each petri dish.</a:t>
            </a:r>
          </a:p>
          <a:p>
            <a:pPr algn="ctr">
              <a:lnSpc>
                <a:spcPts val="2503"/>
              </a:lnSpc>
            </a:pPr>
            <a:r>
              <a:rPr lang="en-US" sz="1788" b="true">
                <a:solidFill>
                  <a:srgbClr val="1F2020"/>
                </a:solidFill>
                <a:latin typeface="Open Sans Bold"/>
                <a:ea typeface="Open Sans Bold"/>
                <a:cs typeface="Open Sans Bold"/>
                <a:sym typeface="Open Sans Bold"/>
              </a:rPr>
              <a:t> - Each dish was filled with a specific concentration of CuSO₄ solution.</a:t>
            </a:r>
          </a:p>
          <a:p>
            <a:pPr algn="ctr">
              <a:lnSpc>
                <a:spcPts val="2503"/>
              </a:lnSpc>
            </a:pPr>
            <a:r>
              <a:rPr lang="en-US" sz="1788" b="true">
                <a:solidFill>
                  <a:srgbClr val="1F2020"/>
                </a:solidFill>
                <a:latin typeface="Open Sans Bold"/>
                <a:ea typeface="Open Sans Bold"/>
                <a:cs typeface="Open Sans Bold"/>
                <a:sym typeface="Open Sans Bold"/>
              </a:rPr>
              <a:t> - Cotton wool was placed at the bottom of each petri dish to keep seeds hydrated.</a:t>
            </a:r>
          </a:p>
          <a:p>
            <a:pPr algn="ctr">
              <a:lnSpc>
                <a:spcPts val="2503"/>
              </a:lnSpc>
            </a:pPr>
            <a:r>
              <a:rPr lang="en-US" sz="1788" b="true">
                <a:solidFill>
                  <a:srgbClr val="1F2020"/>
                </a:solidFill>
                <a:latin typeface="Open Sans Bold"/>
                <a:ea typeface="Open Sans Bold"/>
                <a:cs typeface="Open Sans Bold"/>
                <a:sym typeface="Open Sans Bold"/>
              </a:rPr>
              <a:t> - Dishes were incubated in a bright room at 22°C for 7 days.</a:t>
            </a:r>
          </a:p>
          <a:p>
            <a:pPr algn="ctr">
              <a:lnSpc>
                <a:spcPts val="2503"/>
              </a:lnSpc>
              <a:spcBef>
                <a:spcPct val="0"/>
              </a:spcBef>
            </a:pPr>
          </a:p>
        </p:txBody>
      </p:sp>
      <p:sp>
        <p:nvSpPr>
          <p:cNvPr name="TextBox 16" id="16"/>
          <p:cNvSpPr txBox="true"/>
          <p:nvPr/>
        </p:nvSpPr>
        <p:spPr>
          <a:xfrm rot="0">
            <a:off x="12975587" y="5476450"/>
            <a:ext cx="4225312" cy="701675"/>
          </a:xfrm>
          <a:prstGeom prst="rect">
            <a:avLst/>
          </a:prstGeom>
        </p:spPr>
        <p:txBody>
          <a:bodyPr anchor="t" rtlCol="false" tIns="0" lIns="0" bIns="0" rIns="0">
            <a:spAutoFit/>
          </a:bodyPr>
          <a:lstStyle/>
          <a:p>
            <a:pPr algn="ctr">
              <a:lnSpc>
                <a:spcPts val="2800"/>
              </a:lnSpc>
            </a:pPr>
            <a:r>
              <a:rPr lang="en-US" sz="2000" b="true">
                <a:solidFill>
                  <a:srgbClr val="55833D"/>
                </a:solidFill>
                <a:latin typeface="Open Sans Bold"/>
                <a:ea typeface="Open Sans Bold"/>
                <a:cs typeface="Open Sans Bold"/>
                <a:sym typeface="Open Sans Bold"/>
              </a:rPr>
              <a:t>Germination Setup</a:t>
            </a:r>
          </a:p>
          <a:p>
            <a:pPr algn="ctr">
              <a:lnSpc>
                <a:spcPts val="2800"/>
              </a:lnSpc>
              <a:spcBef>
                <a:spcPct val="0"/>
              </a:spcBef>
            </a:pPr>
            <a:r>
              <a:rPr lang="en-US" b="true" sz="2000">
                <a:solidFill>
                  <a:srgbClr val="55833D"/>
                </a:solidFill>
                <a:latin typeface="Open Sans Bold"/>
                <a:ea typeface="Open Sans Bold"/>
                <a:cs typeface="Open Sans Bold"/>
                <a:sym typeface="Open Sans Bold"/>
              </a:rPr>
              <a: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259300" y="0"/>
            <a:ext cx="1028700" cy="10287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9583" y="1028700"/>
            <a:ext cx="5409906" cy="4114800"/>
            <a:chOff x="0" y="0"/>
            <a:chExt cx="7213208" cy="5486400"/>
          </a:xfrm>
        </p:grpSpPr>
        <p:pic>
          <p:nvPicPr>
            <p:cNvPr name="Picture 6" id="6"/>
            <p:cNvPicPr>
              <a:picLocks noChangeAspect="true"/>
            </p:cNvPicPr>
            <p:nvPr/>
          </p:nvPicPr>
          <p:blipFill>
            <a:blip r:embed="rId2"/>
            <a:srcRect l="-8737" t="19533" r="-7461" b="14260"/>
            <a:stretch>
              <a:fillRect/>
            </a:stretch>
          </p:blipFill>
          <p:spPr>
            <a:xfrm flipH="false" flipV="false">
              <a:off x="0" y="0"/>
              <a:ext cx="7213208" cy="5486400"/>
            </a:xfrm>
            <a:prstGeom prst="rect">
              <a:avLst/>
            </a:prstGeom>
          </p:spPr>
        </p:pic>
      </p:grpSp>
      <p:grpSp>
        <p:nvGrpSpPr>
          <p:cNvPr name="Group 7" id="7"/>
          <p:cNvGrpSpPr/>
          <p:nvPr/>
        </p:nvGrpSpPr>
        <p:grpSpPr>
          <a:xfrm rot="0">
            <a:off x="6439489" y="5143500"/>
            <a:ext cx="5409906" cy="4114800"/>
            <a:chOff x="0" y="0"/>
            <a:chExt cx="7213208" cy="5486400"/>
          </a:xfrm>
        </p:grpSpPr>
        <p:pic>
          <p:nvPicPr>
            <p:cNvPr name="Picture 8" id="8"/>
            <p:cNvPicPr>
              <a:picLocks noChangeAspect="true"/>
            </p:cNvPicPr>
            <p:nvPr/>
          </p:nvPicPr>
          <p:blipFill>
            <a:blip r:embed="rId3"/>
            <a:srcRect l="0" t="21511" r="0" b="21511"/>
            <a:stretch>
              <a:fillRect/>
            </a:stretch>
          </p:blipFill>
          <p:spPr>
            <a:xfrm flipH="false" flipV="false">
              <a:off x="0" y="0"/>
              <a:ext cx="7213208" cy="5486400"/>
            </a:xfrm>
            <a:prstGeom prst="rect">
              <a:avLst/>
            </a:prstGeom>
          </p:spPr>
        </p:pic>
      </p:grpSp>
      <p:grpSp>
        <p:nvGrpSpPr>
          <p:cNvPr name="Group 9" id="9"/>
          <p:cNvGrpSpPr/>
          <p:nvPr/>
        </p:nvGrpSpPr>
        <p:grpSpPr>
          <a:xfrm rot="0">
            <a:off x="11849394" y="1028700"/>
            <a:ext cx="5409906" cy="4114800"/>
            <a:chOff x="0" y="0"/>
            <a:chExt cx="7213208" cy="5486400"/>
          </a:xfrm>
        </p:grpSpPr>
        <p:pic>
          <p:nvPicPr>
            <p:cNvPr name="Picture 10" id="10"/>
            <p:cNvPicPr>
              <a:picLocks noChangeAspect="true"/>
            </p:cNvPicPr>
            <p:nvPr/>
          </p:nvPicPr>
          <p:blipFill>
            <a:blip r:embed="rId4"/>
            <a:srcRect l="3763" t="0" r="33457" b="0"/>
            <a:stretch>
              <a:fillRect/>
            </a:stretch>
          </p:blipFill>
          <p:spPr>
            <a:xfrm flipH="false" flipV="false">
              <a:off x="0" y="0"/>
              <a:ext cx="7213208" cy="5486400"/>
            </a:xfrm>
            <a:prstGeom prst="rect">
              <a:avLst/>
            </a:prstGeom>
          </p:spPr>
        </p:pic>
      </p:grpSp>
      <p:sp>
        <p:nvSpPr>
          <p:cNvPr name="TextBox 11" id="11"/>
          <p:cNvSpPr txBox="true"/>
          <p:nvPr/>
        </p:nvSpPr>
        <p:spPr>
          <a:xfrm rot="0">
            <a:off x="1879055" y="6613748"/>
            <a:ext cx="3274324" cy="2463800"/>
          </a:xfrm>
          <a:prstGeom prst="rect">
            <a:avLst/>
          </a:prstGeom>
        </p:spPr>
        <p:txBody>
          <a:bodyPr anchor="t" rtlCol="false" tIns="0" lIns="0" bIns="0" rIns="0">
            <a:spAutoFit/>
          </a:bodyPr>
          <a:lstStyle/>
          <a:p>
            <a:pPr algn="ctr">
              <a:lnSpc>
                <a:spcPts val="2800"/>
              </a:lnSpc>
            </a:pPr>
            <a:r>
              <a:rPr lang="en-US" sz="2000" b="true">
                <a:solidFill>
                  <a:srgbClr val="1F2020"/>
                </a:solidFill>
                <a:latin typeface="Open Sans Bold"/>
                <a:ea typeface="Open Sans Bold"/>
                <a:cs typeface="Open Sans Bold"/>
                <a:sym typeface="Open Sans Bold"/>
              </a:rPr>
              <a:t> </a:t>
            </a:r>
            <a:r>
              <a:rPr lang="en-US" sz="2000" b="true">
                <a:solidFill>
                  <a:srgbClr val="1F2020"/>
                </a:solidFill>
                <a:latin typeface="Open Sans Bold"/>
                <a:ea typeface="Open Sans Bold"/>
                <a:cs typeface="Open Sans Bold"/>
                <a:sym typeface="Open Sans Bold"/>
              </a:rPr>
              <a:t>- The number of germinated seeds was counted after 7 days.</a:t>
            </a:r>
          </a:p>
          <a:p>
            <a:pPr algn="ctr">
              <a:lnSpc>
                <a:spcPts val="2800"/>
              </a:lnSpc>
            </a:pPr>
            <a:r>
              <a:rPr lang="en-US" sz="2000" b="true">
                <a:solidFill>
                  <a:srgbClr val="1F2020"/>
                </a:solidFill>
                <a:latin typeface="Open Sans Bold"/>
                <a:ea typeface="Open Sans Bold"/>
                <a:cs typeface="Open Sans Bold"/>
                <a:sym typeface="Open Sans Bold"/>
              </a:rPr>
              <a:t> - The weight of the germinated seeds was recorded.</a:t>
            </a:r>
          </a:p>
          <a:p>
            <a:pPr algn="ctr">
              <a:lnSpc>
                <a:spcPts val="2800"/>
              </a:lnSpc>
              <a:spcBef>
                <a:spcPct val="0"/>
              </a:spcBef>
            </a:pPr>
          </a:p>
        </p:txBody>
      </p:sp>
      <p:sp>
        <p:nvSpPr>
          <p:cNvPr name="TextBox 12" id="12"/>
          <p:cNvSpPr txBox="true"/>
          <p:nvPr/>
        </p:nvSpPr>
        <p:spPr>
          <a:xfrm rot="0">
            <a:off x="1879055" y="6081261"/>
            <a:ext cx="3710962" cy="701675"/>
          </a:xfrm>
          <a:prstGeom prst="rect">
            <a:avLst/>
          </a:prstGeom>
        </p:spPr>
        <p:txBody>
          <a:bodyPr anchor="t" rtlCol="false" tIns="0" lIns="0" bIns="0" rIns="0">
            <a:spAutoFit/>
          </a:bodyPr>
          <a:lstStyle/>
          <a:p>
            <a:pPr algn="ctr">
              <a:lnSpc>
                <a:spcPts val="2800"/>
              </a:lnSpc>
            </a:pPr>
            <a:r>
              <a:rPr lang="en-US" sz="2000" b="true">
                <a:solidFill>
                  <a:srgbClr val="55833D"/>
                </a:solidFill>
                <a:latin typeface="Open Sans Bold"/>
                <a:ea typeface="Open Sans Bold"/>
                <a:cs typeface="Open Sans Bold"/>
                <a:sym typeface="Open Sans Bold"/>
              </a:rPr>
              <a:t>Germination Monitoring </a:t>
            </a:r>
          </a:p>
          <a:p>
            <a:pPr algn="ctr">
              <a:lnSpc>
                <a:spcPts val="2800"/>
              </a:lnSpc>
              <a:spcBef>
                <a:spcPct val="0"/>
              </a:spcBef>
            </a:pPr>
            <a:r>
              <a:rPr lang="en-US" b="true" sz="2000">
                <a:solidFill>
                  <a:srgbClr val="55833D"/>
                </a:solidFill>
                <a:latin typeface="Open Sans Bold"/>
                <a:ea typeface="Open Sans Bold"/>
                <a:cs typeface="Open Sans Bold"/>
                <a:sym typeface="Open Sans Bold"/>
              </a:rPr>
              <a:t>  </a:t>
            </a:r>
          </a:p>
        </p:txBody>
      </p:sp>
      <p:sp>
        <p:nvSpPr>
          <p:cNvPr name="TextBox 13" id="13"/>
          <p:cNvSpPr txBox="true"/>
          <p:nvPr/>
        </p:nvSpPr>
        <p:spPr>
          <a:xfrm rot="0">
            <a:off x="7719650" y="1950117"/>
            <a:ext cx="2917758" cy="2800203"/>
          </a:xfrm>
          <a:prstGeom prst="rect">
            <a:avLst/>
          </a:prstGeom>
        </p:spPr>
        <p:txBody>
          <a:bodyPr anchor="t" rtlCol="false" tIns="0" lIns="0" bIns="0" rIns="0">
            <a:spAutoFit/>
          </a:bodyPr>
          <a:lstStyle/>
          <a:p>
            <a:pPr algn="ctr">
              <a:lnSpc>
                <a:spcPts val="2495"/>
              </a:lnSpc>
            </a:pPr>
            <a:r>
              <a:rPr lang="en-US" sz="1782" b="true">
                <a:solidFill>
                  <a:srgbClr val="1F2020"/>
                </a:solidFill>
                <a:latin typeface="Open Sans Bold"/>
                <a:ea typeface="Open Sans Bold"/>
                <a:cs typeface="Open Sans Bold"/>
                <a:sym typeface="Open Sans Bold"/>
              </a:rPr>
              <a:t> </a:t>
            </a:r>
            <a:r>
              <a:rPr lang="en-US" sz="1782" b="true">
                <a:solidFill>
                  <a:srgbClr val="1F2020"/>
                </a:solidFill>
                <a:latin typeface="Open Sans Bold"/>
                <a:ea typeface="Open Sans Bold"/>
                <a:cs typeface="Open Sans Bold"/>
                <a:sym typeface="Open Sans Bold"/>
              </a:rPr>
              <a:t>- Seedlings were ground and filtered.</a:t>
            </a:r>
          </a:p>
          <a:p>
            <a:pPr algn="ctr">
              <a:lnSpc>
                <a:spcPts val="2495"/>
              </a:lnSpc>
            </a:pPr>
            <a:r>
              <a:rPr lang="en-US" sz="1782" b="true">
                <a:solidFill>
                  <a:srgbClr val="1F2020"/>
                </a:solidFill>
                <a:latin typeface="Open Sans Bold"/>
                <a:ea typeface="Open Sans Bold"/>
                <a:cs typeface="Open Sans Bold"/>
                <a:sym typeface="Open Sans Bold"/>
              </a:rPr>
              <a:t> - Iodometric titration was used to determine the Cu²⁺ content in the seedlings.</a:t>
            </a:r>
          </a:p>
          <a:p>
            <a:pPr algn="ctr">
              <a:lnSpc>
                <a:spcPts val="2495"/>
              </a:lnSpc>
            </a:pPr>
            <a:r>
              <a:rPr lang="en-US" sz="1782" b="true">
                <a:solidFill>
                  <a:srgbClr val="1F2020"/>
                </a:solidFill>
                <a:latin typeface="Open Sans Bold"/>
                <a:ea typeface="Open Sans Bold"/>
                <a:cs typeface="Open Sans Bold"/>
                <a:sym typeface="Open Sans Bold"/>
              </a:rPr>
              <a:t> - The amount of copper absorbed was calculated.</a:t>
            </a:r>
          </a:p>
          <a:p>
            <a:pPr algn="ctr">
              <a:lnSpc>
                <a:spcPts val="2495"/>
              </a:lnSpc>
              <a:spcBef>
                <a:spcPct val="0"/>
              </a:spcBef>
            </a:pPr>
          </a:p>
        </p:txBody>
      </p:sp>
      <p:sp>
        <p:nvSpPr>
          <p:cNvPr name="TextBox 14" id="14"/>
          <p:cNvSpPr txBox="true"/>
          <p:nvPr/>
        </p:nvSpPr>
        <p:spPr>
          <a:xfrm rot="0">
            <a:off x="7575455" y="1136330"/>
            <a:ext cx="3206149" cy="1054100"/>
          </a:xfrm>
          <a:prstGeom prst="rect">
            <a:avLst/>
          </a:prstGeom>
        </p:spPr>
        <p:txBody>
          <a:bodyPr anchor="t" rtlCol="false" tIns="0" lIns="0" bIns="0" rIns="0">
            <a:spAutoFit/>
          </a:bodyPr>
          <a:lstStyle/>
          <a:p>
            <a:pPr algn="ctr">
              <a:lnSpc>
                <a:spcPts val="2800"/>
              </a:lnSpc>
            </a:pPr>
            <a:r>
              <a:rPr lang="en-US" sz="2000" b="true">
                <a:solidFill>
                  <a:srgbClr val="55833D"/>
                </a:solidFill>
                <a:latin typeface="Open Sans Bold"/>
                <a:ea typeface="Open Sans Bold"/>
                <a:cs typeface="Open Sans Bold"/>
                <a:sym typeface="Open Sans Bold"/>
              </a:rPr>
              <a:t>Copper Uptake Measurement</a:t>
            </a:r>
          </a:p>
          <a:p>
            <a:pPr algn="ctr">
              <a:lnSpc>
                <a:spcPts val="2800"/>
              </a:lnSpc>
              <a:spcBef>
                <a:spcPct val="0"/>
              </a:spcBef>
            </a:pPr>
          </a:p>
        </p:txBody>
      </p:sp>
      <p:sp>
        <p:nvSpPr>
          <p:cNvPr name="TextBox 15" id="15"/>
          <p:cNvSpPr txBox="true"/>
          <p:nvPr/>
        </p:nvSpPr>
        <p:spPr>
          <a:xfrm rot="0">
            <a:off x="13476920" y="6588348"/>
            <a:ext cx="3274324" cy="2111375"/>
          </a:xfrm>
          <a:prstGeom prst="rect">
            <a:avLst/>
          </a:prstGeom>
        </p:spPr>
        <p:txBody>
          <a:bodyPr anchor="t" rtlCol="false" tIns="0" lIns="0" bIns="0" rIns="0">
            <a:spAutoFit/>
          </a:bodyPr>
          <a:lstStyle/>
          <a:p>
            <a:pPr algn="ctr">
              <a:lnSpc>
                <a:spcPts val="2800"/>
              </a:lnSpc>
              <a:spcBef>
                <a:spcPct val="0"/>
              </a:spcBef>
            </a:pPr>
            <a:r>
              <a:rPr lang="en-US" b="true" sz="2000">
                <a:solidFill>
                  <a:srgbClr val="1F2020"/>
                </a:solidFill>
                <a:latin typeface="Open Sans Bold"/>
                <a:ea typeface="Open Sans Bold"/>
                <a:cs typeface="Open Sans Bold"/>
                <a:sym typeface="Open Sans Bold"/>
              </a:rPr>
              <a:t>The relationship between Cu²⁺ concentration, germination rate, seedling weight, and copper content in the seedlings was analyzed.</a:t>
            </a:r>
          </a:p>
        </p:txBody>
      </p:sp>
      <p:sp>
        <p:nvSpPr>
          <p:cNvPr name="TextBox 16" id="16"/>
          <p:cNvSpPr txBox="true"/>
          <p:nvPr/>
        </p:nvSpPr>
        <p:spPr>
          <a:xfrm rot="0">
            <a:off x="14100802" y="6081261"/>
            <a:ext cx="2012018" cy="349250"/>
          </a:xfrm>
          <a:prstGeom prst="rect">
            <a:avLst/>
          </a:prstGeom>
        </p:spPr>
        <p:txBody>
          <a:bodyPr anchor="t" rtlCol="false" tIns="0" lIns="0" bIns="0" rIns="0">
            <a:spAutoFit/>
          </a:bodyPr>
          <a:lstStyle/>
          <a:p>
            <a:pPr algn="ctr">
              <a:lnSpc>
                <a:spcPts val="2800"/>
              </a:lnSpc>
              <a:spcBef>
                <a:spcPct val="0"/>
              </a:spcBef>
            </a:pPr>
            <a:r>
              <a:rPr lang="en-US" b="true" sz="2000">
                <a:solidFill>
                  <a:srgbClr val="55833D"/>
                </a:solidFill>
                <a:latin typeface="Open Sans Bold"/>
                <a:ea typeface="Open Sans Bold"/>
                <a:cs typeface="Open Sans Bold"/>
                <a:sym typeface="Open Sans Bold"/>
              </a:rPr>
              <a:t>Data Analysis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259300" y="0"/>
            <a:ext cx="1028700" cy="10287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837230" y="3119656"/>
            <a:ext cx="4364929" cy="745871"/>
          </a:xfrm>
          <a:prstGeom prst="rect">
            <a:avLst/>
          </a:prstGeom>
        </p:spPr>
        <p:txBody>
          <a:bodyPr anchor="t" rtlCol="false" tIns="0" lIns="0" bIns="0" rIns="0">
            <a:spAutoFit/>
          </a:bodyPr>
          <a:lstStyle/>
          <a:p>
            <a:pPr algn="l">
              <a:lnSpc>
                <a:spcPts val="5632"/>
              </a:lnSpc>
            </a:pPr>
            <a:r>
              <a:rPr lang="en-US" sz="4400" b="true">
                <a:solidFill>
                  <a:srgbClr val="30211C"/>
                </a:solidFill>
                <a:latin typeface="Poppins Bold"/>
                <a:ea typeface="Poppins Bold"/>
                <a:cs typeface="Poppins Bold"/>
                <a:sym typeface="Poppins Bold"/>
              </a:rPr>
              <a:t>CONCLUSIONS</a:t>
            </a:r>
          </a:p>
        </p:txBody>
      </p:sp>
      <p:sp>
        <p:nvSpPr>
          <p:cNvPr name="Freeform 6" id="6"/>
          <p:cNvSpPr/>
          <p:nvPr/>
        </p:nvSpPr>
        <p:spPr>
          <a:xfrm flipH="false" flipV="false" rot="-4209738">
            <a:off x="1564270" y="2837876"/>
            <a:ext cx="545920" cy="715960"/>
          </a:xfrm>
          <a:custGeom>
            <a:avLst/>
            <a:gdLst/>
            <a:ahLst/>
            <a:cxnLst/>
            <a:rect r="r" b="b" t="t" l="l"/>
            <a:pathLst>
              <a:path h="715960" w="545920">
                <a:moveTo>
                  <a:pt x="0" y="0"/>
                </a:moveTo>
                <a:lnTo>
                  <a:pt x="545920" y="0"/>
                </a:lnTo>
                <a:lnTo>
                  <a:pt x="545920" y="715960"/>
                </a:lnTo>
                <a:lnTo>
                  <a:pt x="0" y="715960"/>
                </a:lnTo>
                <a:lnTo>
                  <a:pt x="0" y="0"/>
                </a:lnTo>
                <a:close/>
              </a:path>
            </a:pathLst>
          </a:custGeom>
          <a:blipFill>
            <a:blip r:embed="rId2"/>
            <a:stretch>
              <a:fillRect l="0" t="0" r="0" b="0"/>
            </a:stretch>
          </a:blipFill>
        </p:spPr>
      </p:sp>
      <p:sp>
        <p:nvSpPr>
          <p:cNvPr name="Freeform 7" id="7"/>
          <p:cNvSpPr/>
          <p:nvPr/>
        </p:nvSpPr>
        <p:spPr>
          <a:xfrm flipH="false" flipV="false" rot="0">
            <a:off x="1837230" y="4077236"/>
            <a:ext cx="5958749" cy="6323075"/>
          </a:xfrm>
          <a:custGeom>
            <a:avLst/>
            <a:gdLst/>
            <a:ahLst/>
            <a:cxnLst/>
            <a:rect r="r" b="b" t="t" l="l"/>
            <a:pathLst>
              <a:path h="6323075" w="5958749">
                <a:moveTo>
                  <a:pt x="0" y="0"/>
                </a:moveTo>
                <a:lnTo>
                  <a:pt x="5958749" y="0"/>
                </a:lnTo>
                <a:lnTo>
                  <a:pt x="5958749" y="6323074"/>
                </a:lnTo>
                <a:lnTo>
                  <a:pt x="0" y="6323074"/>
                </a:lnTo>
                <a:lnTo>
                  <a:pt x="0" y="0"/>
                </a:lnTo>
                <a:close/>
              </a:path>
            </a:pathLst>
          </a:custGeom>
          <a:blipFill>
            <a:blip r:embed="rId3"/>
            <a:stretch>
              <a:fillRect l="0" t="0" r="0" b="0"/>
            </a:stretch>
          </a:blipFill>
        </p:spPr>
      </p:sp>
      <p:sp>
        <p:nvSpPr>
          <p:cNvPr name="Freeform 8" id="8"/>
          <p:cNvSpPr/>
          <p:nvPr/>
        </p:nvSpPr>
        <p:spPr>
          <a:xfrm flipH="false" flipV="false" rot="0">
            <a:off x="7795979" y="5143500"/>
            <a:ext cx="4181177" cy="4181177"/>
          </a:xfrm>
          <a:custGeom>
            <a:avLst/>
            <a:gdLst/>
            <a:ahLst/>
            <a:cxnLst/>
            <a:rect r="r" b="b" t="t" l="l"/>
            <a:pathLst>
              <a:path h="4181177" w="4181177">
                <a:moveTo>
                  <a:pt x="0" y="0"/>
                </a:moveTo>
                <a:lnTo>
                  <a:pt x="4181177" y="0"/>
                </a:lnTo>
                <a:lnTo>
                  <a:pt x="4181177" y="4181177"/>
                </a:lnTo>
                <a:lnTo>
                  <a:pt x="0" y="4181177"/>
                </a:lnTo>
                <a:lnTo>
                  <a:pt x="0" y="0"/>
                </a:lnTo>
                <a:close/>
              </a:path>
            </a:pathLst>
          </a:custGeom>
          <a:blipFill>
            <a:blip r:embed="rId4"/>
            <a:stretch>
              <a:fillRect l="0" t="0" r="0" b="0"/>
            </a:stretch>
          </a:blipFill>
        </p:spPr>
      </p:sp>
      <p:sp>
        <p:nvSpPr>
          <p:cNvPr name="Freeform 9" id="9"/>
          <p:cNvSpPr/>
          <p:nvPr/>
        </p:nvSpPr>
        <p:spPr>
          <a:xfrm flipH="false" flipV="false" rot="0">
            <a:off x="12742114" y="5209877"/>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5"/>
            <a:stretch>
              <a:fillRect l="0" t="0" r="0" b="0"/>
            </a:stretch>
          </a:blipFill>
        </p:spPr>
      </p:sp>
      <p:sp>
        <p:nvSpPr>
          <p:cNvPr name="TextBox 10" id="10"/>
          <p:cNvSpPr txBox="true"/>
          <p:nvPr/>
        </p:nvSpPr>
        <p:spPr>
          <a:xfrm rot="0">
            <a:off x="7434467" y="2257326"/>
            <a:ext cx="9824833" cy="1819910"/>
          </a:xfrm>
          <a:prstGeom prst="rect">
            <a:avLst/>
          </a:prstGeom>
        </p:spPr>
        <p:txBody>
          <a:bodyPr anchor="t" rtlCol="false" tIns="0" lIns="0" bIns="0" rIns="0">
            <a:spAutoFit/>
          </a:bodyPr>
          <a:lstStyle/>
          <a:p>
            <a:pPr algn="l">
              <a:lnSpc>
                <a:spcPts val="3640"/>
              </a:lnSpc>
              <a:spcBef>
                <a:spcPct val="0"/>
              </a:spcBef>
            </a:pPr>
            <a:r>
              <a:rPr lang="en-US" sz="2600">
                <a:solidFill>
                  <a:srgbClr val="1F2020"/>
                </a:solidFill>
                <a:latin typeface="Open Sans"/>
                <a:ea typeface="Open Sans"/>
                <a:cs typeface="Open Sans"/>
                <a:sym typeface="Open Sans"/>
              </a:rPr>
              <a:t>In conclusion, mustard seeds absorb heavy ions more than radish. Plants take in Cu²⁺ using COPT1, store it in root complexes, and transport it to shoots. Excess copper causes stunted growth, leaf bronzing, and necrosis.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259300" y="0"/>
            <a:ext cx="1028700" cy="10287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6081010" y="0"/>
            <a:ext cx="2867367" cy="8281772"/>
            <a:chOff x="0" y="0"/>
            <a:chExt cx="3823156" cy="11042362"/>
          </a:xfrm>
        </p:grpSpPr>
        <p:pic>
          <p:nvPicPr>
            <p:cNvPr name="Picture 6" id="6"/>
            <p:cNvPicPr>
              <a:picLocks noChangeAspect="true"/>
            </p:cNvPicPr>
            <p:nvPr/>
          </p:nvPicPr>
          <p:blipFill>
            <a:blip r:embed="rId2"/>
            <a:srcRect l="68647" t="0" r="7635" b="0"/>
            <a:stretch>
              <a:fillRect/>
            </a:stretch>
          </p:blipFill>
          <p:spPr>
            <a:xfrm flipH="false" flipV="false">
              <a:off x="0" y="0"/>
              <a:ext cx="3823156" cy="11042362"/>
            </a:xfrm>
            <a:prstGeom prst="rect">
              <a:avLst/>
            </a:prstGeom>
          </p:spPr>
        </p:pic>
      </p:grpSp>
      <p:grpSp>
        <p:nvGrpSpPr>
          <p:cNvPr name="Group 7" id="7"/>
          <p:cNvGrpSpPr/>
          <p:nvPr/>
        </p:nvGrpSpPr>
        <p:grpSpPr>
          <a:xfrm rot="0">
            <a:off x="0" y="1964313"/>
            <a:ext cx="5813240" cy="8322687"/>
            <a:chOff x="0" y="0"/>
            <a:chExt cx="7750986" cy="11096915"/>
          </a:xfrm>
        </p:grpSpPr>
        <p:pic>
          <p:nvPicPr>
            <p:cNvPr name="Picture 8" id="8"/>
            <p:cNvPicPr>
              <a:picLocks noChangeAspect="true"/>
            </p:cNvPicPr>
            <p:nvPr/>
          </p:nvPicPr>
          <p:blipFill>
            <a:blip r:embed="rId2"/>
            <a:srcRect l="26038" t="0" r="26038" b="0"/>
            <a:stretch>
              <a:fillRect/>
            </a:stretch>
          </p:blipFill>
          <p:spPr>
            <a:xfrm flipH="false" flipV="false">
              <a:off x="0" y="0"/>
              <a:ext cx="7750986" cy="11096915"/>
            </a:xfrm>
            <a:prstGeom prst="rect">
              <a:avLst/>
            </a:prstGeom>
          </p:spPr>
        </p:pic>
      </p:grpSp>
      <p:sp>
        <p:nvSpPr>
          <p:cNvPr name="TextBox 9" id="9"/>
          <p:cNvSpPr txBox="true"/>
          <p:nvPr/>
        </p:nvSpPr>
        <p:spPr>
          <a:xfrm rot="0">
            <a:off x="11014887" y="2482508"/>
            <a:ext cx="4528927" cy="745871"/>
          </a:xfrm>
          <a:prstGeom prst="rect">
            <a:avLst/>
          </a:prstGeom>
        </p:spPr>
        <p:txBody>
          <a:bodyPr anchor="t" rtlCol="false" tIns="0" lIns="0" bIns="0" rIns="0">
            <a:spAutoFit/>
          </a:bodyPr>
          <a:lstStyle/>
          <a:p>
            <a:pPr algn="l">
              <a:lnSpc>
                <a:spcPts val="5632"/>
              </a:lnSpc>
            </a:pPr>
            <a:r>
              <a:rPr lang="en-US" sz="4400" b="true">
                <a:solidFill>
                  <a:srgbClr val="30211C"/>
                </a:solidFill>
                <a:latin typeface="Poppins Bold"/>
                <a:ea typeface="Poppins Bold"/>
                <a:cs typeface="Poppins Bold"/>
                <a:sym typeface="Poppins Bold"/>
              </a:rPr>
              <a:t>OUR WEBSITE</a:t>
            </a:r>
          </a:p>
        </p:txBody>
      </p:sp>
      <p:sp>
        <p:nvSpPr>
          <p:cNvPr name="Freeform 10" id="10"/>
          <p:cNvSpPr/>
          <p:nvPr/>
        </p:nvSpPr>
        <p:spPr>
          <a:xfrm flipH="false" flipV="false" rot="-4209738">
            <a:off x="12325653" y="2290391"/>
            <a:ext cx="545920" cy="715960"/>
          </a:xfrm>
          <a:custGeom>
            <a:avLst/>
            <a:gdLst/>
            <a:ahLst/>
            <a:cxnLst/>
            <a:rect r="r" b="b" t="t" l="l"/>
            <a:pathLst>
              <a:path h="715960" w="545920">
                <a:moveTo>
                  <a:pt x="0" y="0"/>
                </a:moveTo>
                <a:lnTo>
                  <a:pt x="545920" y="0"/>
                </a:lnTo>
                <a:lnTo>
                  <a:pt x="545920" y="715961"/>
                </a:lnTo>
                <a:lnTo>
                  <a:pt x="0" y="715961"/>
                </a:lnTo>
                <a:lnTo>
                  <a:pt x="0" y="0"/>
                </a:lnTo>
                <a:close/>
              </a:path>
            </a:pathLst>
          </a:custGeom>
          <a:blipFill>
            <a:blip r:embed="rId3"/>
            <a:stretch>
              <a:fillRect l="0" t="0" r="0" b="0"/>
            </a:stretch>
          </a:blipFill>
        </p:spPr>
      </p:sp>
      <p:sp>
        <p:nvSpPr>
          <p:cNvPr name="Freeform 11" id="11"/>
          <p:cNvSpPr/>
          <p:nvPr/>
        </p:nvSpPr>
        <p:spPr>
          <a:xfrm flipH="false" flipV="false" rot="0">
            <a:off x="11014887" y="6576778"/>
            <a:ext cx="264448" cy="264448"/>
          </a:xfrm>
          <a:custGeom>
            <a:avLst/>
            <a:gdLst/>
            <a:ahLst/>
            <a:cxnLst/>
            <a:rect r="r" b="b" t="t" l="l"/>
            <a:pathLst>
              <a:path h="264448" w="264448">
                <a:moveTo>
                  <a:pt x="0" y="0"/>
                </a:moveTo>
                <a:lnTo>
                  <a:pt x="264448" y="0"/>
                </a:lnTo>
                <a:lnTo>
                  <a:pt x="264448" y="264448"/>
                </a:lnTo>
                <a:lnTo>
                  <a:pt x="0" y="2644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1494452" y="6574616"/>
            <a:ext cx="3246097" cy="257175"/>
          </a:xfrm>
          <a:prstGeom prst="rect">
            <a:avLst/>
          </a:prstGeom>
        </p:spPr>
        <p:txBody>
          <a:bodyPr anchor="t" rtlCol="false" tIns="0" lIns="0" bIns="0" rIns="0">
            <a:spAutoFit/>
          </a:bodyPr>
          <a:lstStyle/>
          <a:p>
            <a:pPr algn="l">
              <a:lnSpc>
                <a:spcPts val="2100"/>
              </a:lnSpc>
              <a:spcBef>
                <a:spcPct val="0"/>
              </a:spcBef>
            </a:pPr>
            <a:r>
              <a:rPr lang="en-US" sz="1500">
                <a:solidFill>
                  <a:srgbClr val="1F2020"/>
                </a:solidFill>
                <a:latin typeface="Open Sans"/>
                <a:ea typeface="Open Sans"/>
                <a:cs typeface="Open Sans"/>
                <a:sym typeface="Open Sans"/>
              </a:rPr>
              <a:t>https://plants4life2.webnode.hu</a:t>
            </a:r>
          </a:p>
        </p:txBody>
      </p:sp>
      <p:sp>
        <p:nvSpPr>
          <p:cNvPr name="TextBox 13" id="13"/>
          <p:cNvSpPr txBox="true"/>
          <p:nvPr/>
        </p:nvSpPr>
        <p:spPr>
          <a:xfrm rot="0">
            <a:off x="11014887" y="3439944"/>
            <a:ext cx="5338985" cy="2072640"/>
          </a:xfrm>
          <a:prstGeom prst="rect">
            <a:avLst/>
          </a:prstGeom>
        </p:spPr>
        <p:txBody>
          <a:bodyPr anchor="t" rtlCol="false" tIns="0" lIns="0" bIns="0" rIns="0">
            <a:spAutoFit/>
          </a:bodyPr>
          <a:lstStyle/>
          <a:p>
            <a:pPr algn="l">
              <a:lnSpc>
                <a:spcPts val="3359"/>
              </a:lnSpc>
              <a:spcBef>
                <a:spcPct val="0"/>
              </a:spcBef>
            </a:pPr>
            <a:r>
              <a:rPr lang="en-US" sz="2400">
                <a:solidFill>
                  <a:srgbClr val="1F2020"/>
                </a:solidFill>
                <a:latin typeface="Open Sans"/>
                <a:ea typeface="Open Sans"/>
                <a:cs typeface="Open Sans"/>
                <a:sym typeface="Open Sans"/>
              </a:rPr>
              <a:t>Visit our website to learn more about our project, recycling, and ways to help the planet. Explore tips, resources, and how you can make a difference!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259300" y="0"/>
            <a:ext cx="1028700" cy="10287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55833D"/>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9144000" y="1729702"/>
            <a:ext cx="9144000" cy="6827597"/>
            <a:chOff x="0" y="0"/>
            <a:chExt cx="12192000" cy="9103462"/>
          </a:xfrm>
        </p:grpSpPr>
        <p:pic>
          <p:nvPicPr>
            <p:cNvPr name="Picture 6" id="6"/>
            <p:cNvPicPr>
              <a:picLocks noChangeAspect="true"/>
            </p:cNvPicPr>
            <p:nvPr/>
          </p:nvPicPr>
          <p:blipFill>
            <a:blip r:embed="rId2"/>
            <a:srcRect l="10603" t="0" r="0" b="0"/>
            <a:stretch>
              <a:fillRect/>
            </a:stretch>
          </p:blipFill>
          <p:spPr>
            <a:xfrm flipH="false" flipV="false">
              <a:off x="0" y="0"/>
              <a:ext cx="12192000" cy="9103462"/>
            </a:xfrm>
            <a:prstGeom prst="rect">
              <a:avLst/>
            </a:prstGeom>
          </p:spPr>
        </p:pic>
      </p:grpSp>
      <p:sp>
        <p:nvSpPr>
          <p:cNvPr name="TextBox 7" id="7"/>
          <p:cNvSpPr txBox="true"/>
          <p:nvPr/>
        </p:nvSpPr>
        <p:spPr>
          <a:xfrm rot="0">
            <a:off x="1807897" y="4033012"/>
            <a:ext cx="6617417" cy="2116201"/>
          </a:xfrm>
          <a:prstGeom prst="rect">
            <a:avLst/>
          </a:prstGeom>
        </p:spPr>
        <p:txBody>
          <a:bodyPr anchor="t" rtlCol="false" tIns="0" lIns="0" bIns="0" rIns="0">
            <a:spAutoFit/>
          </a:bodyPr>
          <a:lstStyle/>
          <a:p>
            <a:pPr algn="l">
              <a:lnSpc>
                <a:spcPts val="8191"/>
              </a:lnSpc>
            </a:pPr>
            <a:r>
              <a:rPr lang="en-US" sz="6399" b="true">
                <a:solidFill>
                  <a:srgbClr val="30211C"/>
                </a:solidFill>
                <a:latin typeface="Poppins Bold"/>
                <a:ea typeface="Poppins Bold"/>
                <a:cs typeface="Poppins Bold"/>
                <a:sym typeface="Poppins Bold"/>
              </a:rPr>
              <a:t>Thank You For Your Attention!</a:t>
            </a:r>
          </a:p>
        </p:txBody>
      </p:sp>
      <p:sp>
        <p:nvSpPr>
          <p:cNvPr name="Freeform 8" id="8"/>
          <p:cNvSpPr/>
          <p:nvPr/>
        </p:nvSpPr>
        <p:spPr>
          <a:xfrm flipH="false" flipV="false" rot="-5774674">
            <a:off x="1534937" y="3779807"/>
            <a:ext cx="545920" cy="715960"/>
          </a:xfrm>
          <a:custGeom>
            <a:avLst/>
            <a:gdLst/>
            <a:ahLst/>
            <a:cxnLst/>
            <a:rect r="r" b="b" t="t" l="l"/>
            <a:pathLst>
              <a:path h="715960" w="545920">
                <a:moveTo>
                  <a:pt x="0" y="0"/>
                </a:moveTo>
                <a:lnTo>
                  <a:pt x="545920" y="0"/>
                </a:lnTo>
                <a:lnTo>
                  <a:pt x="545920" y="715960"/>
                </a:lnTo>
                <a:lnTo>
                  <a:pt x="0" y="715960"/>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DAGhi8HRkdk</dc:identifier>
  <dcterms:modified xsi:type="dcterms:W3CDTF">2011-08-01T06:04:30Z</dcterms:modified>
  <cp:revision>1</cp:revision>
  <dc:title>Artificial fertilizers in the modern food industry: The effects of Cu II-ions on the germination of radish and white mustard seeds</dc:title>
</cp:coreProperties>
</file>